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69" r:id="rId2"/>
    <p:sldId id="270" r:id="rId3"/>
    <p:sldId id="276" r:id="rId4"/>
    <p:sldId id="272" r:id="rId5"/>
    <p:sldId id="277" r:id="rId6"/>
    <p:sldId id="273" r:id="rId7"/>
    <p:sldId id="278" r:id="rId8"/>
    <p:sldId id="27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A9D18E"/>
    <a:srgbClr val="FFFFFF"/>
    <a:srgbClr val="287777"/>
    <a:srgbClr val="00C4CC"/>
    <a:srgbClr val="1F304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04" autoAdjust="0"/>
    <p:restoredTop sz="81910" autoAdjust="0"/>
  </p:normalViewPr>
  <p:slideViewPr>
    <p:cSldViewPr snapToGrid="0">
      <p:cViewPr varScale="1">
        <p:scale>
          <a:sx n="54" d="100"/>
          <a:sy n="54" d="100"/>
        </p:scale>
        <p:origin x="83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6F182C5-A97B-428B-81FE-3CFEBB111B1C}" type="datetimeFigureOut">
              <a:rPr lang="nl-NL" smtClean="0"/>
              <a:t>11-3-2021</a:t>
            </a:fld>
            <a:endParaRPr lang="nl-NL"/>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BC13DB-D5B9-41E5-9E35-EC27A877A0BC}" type="slidenum">
              <a:rPr lang="nl-NL" smtClean="0"/>
              <a:t>‹#›</a:t>
            </a:fld>
            <a:endParaRPr lang="nl-NL"/>
          </a:p>
        </p:txBody>
      </p:sp>
    </p:spTree>
    <p:extLst>
      <p:ext uri="{BB962C8B-B14F-4D97-AF65-F5344CB8AC3E}">
        <p14:creationId xmlns:p14="http://schemas.microsoft.com/office/powerpoint/2010/main" val="19367069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BC13DB-D5B9-41E5-9E35-EC27A877A0BC}" type="slidenum">
              <a:rPr lang="nl-NL" smtClean="0"/>
              <a:t>1</a:t>
            </a:fld>
            <a:endParaRPr lang="nl-NL"/>
          </a:p>
        </p:txBody>
      </p:sp>
    </p:spTree>
    <p:extLst>
      <p:ext uri="{BB962C8B-B14F-4D97-AF65-F5344CB8AC3E}">
        <p14:creationId xmlns:p14="http://schemas.microsoft.com/office/powerpoint/2010/main" val="16461224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BC13DB-D5B9-41E5-9E35-EC27A877A0BC}" type="slidenum">
              <a:rPr lang="nl-NL" smtClean="0"/>
              <a:t>2</a:t>
            </a:fld>
            <a:endParaRPr lang="nl-NL"/>
          </a:p>
        </p:txBody>
      </p:sp>
    </p:spTree>
    <p:extLst>
      <p:ext uri="{BB962C8B-B14F-4D97-AF65-F5344CB8AC3E}">
        <p14:creationId xmlns:p14="http://schemas.microsoft.com/office/powerpoint/2010/main" val="27949861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u="none" strike="noStrike" dirty="0">
                <a:solidFill>
                  <a:srgbClr val="287777"/>
                </a:solidFill>
                <a:effectLst/>
              </a:rPr>
              <a:t>*</a:t>
            </a:r>
            <a:endParaRPr lang="en-US" dirty="0"/>
          </a:p>
        </p:txBody>
      </p:sp>
      <p:sp>
        <p:nvSpPr>
          <p:cNvPr id="4" name="Slide Number Placeholder 3"/>
          <p:cNvSpPr>
            <a:spLocks noGrp="1"/>
          </p:cNvSpPr>
          <p:nvPr>
            <p:ph type="sldNum" sz="quarter" idx="5"/>
          </p:nvPr>
        </p:nvSpPr>
        <p:spPr/>
        <p:txBody>
          <a:bodyPr/>
          <a:lstStyle/>
          <a:p>
            <a:fld id="{87BC13DB-D5B9-41E5-9E35-EC27A877A0BC}" type="slidenum">
              <a:rPr lang="nl-NL" smtClean="0"/>
              <a:t>3</a:t>
            </a:fld>
            <a:endParaRPr lang="nl-NL"/>
          </a:p>
        </p:txBody>
      </p:sp>
    </p:spTree>
    <p:extLst>
      <p:ext uri="{BB962C8B-B14F-4D97-AF65-F5344CB8AC3E}">
        <p14:creationId xmlns:p14="http://schemas.microsoft.com/office/powerpoint/2010/main" val="23386052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BC13DB-D5B9-41E5-9E35-EC27A877A0BC}" type="slidenum">
              <a:rPr lang="nl-NL" smtClean="0"/>
              <a:t>4</a:t>
            </a:fld>
            <a:endParaRPr lang="nl-NL"/>
          </a:p>
        </p:txBody>
      </p:sp>
    </p:spTree>
    <p:extLst>
      <p:ext uri="{BB962C8B-B14F-4D97-AF65-F5344CB8AC3E}">
        <p14:creationId xmlns:p14="http://schemas.microsoft.com/office/powerpoint/2010/main" val="30511298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BC13DB-D5B9-41E5-9E35-EC27A877A0BC}" type="slidenum">
              <a:rPr lang="nl-NL" smtClean="0"/>
              <a:t>5</a:t>
            </a:fld>
            <a:endParaRPr lang="nl-NL"/>
          </a:p>
        </p:txBody>
      </p:sp>
    </p:spTree>
    <p:extLst>
      <p:ext uri="{BB962C8B-B14F-4D97-AF65-F5344CB8AC3E}">
        <p14:creationId xmlns:p14="http://schemas.microsoft.com/office/powerpoint/2010/main" val="37265482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BC13DB-D5B9-41E5-9E35-EC27A877A0BC}" type="slidenum">
              <a:rPr lang="nl-NL" smtClean="0"/>
              <a:t>6</a:t>
            </a:fld>
            <a:endParaRPr lang="nl-NL"/>
          </a:p>
        </p:txBody>
      </p:sp>
    </p:spTree>
    <p:extLst>
      <p:ext uri="{BB962C8B-B14F-4D97-AF65-F5344CB8AC3E}">
        <p14:creationId xmlns:p14="http://schemas.microsoft.com/office/powerpoint/2010/main" val="15726793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BC13DB-D5B9-41E5-9E35-EC27A877A0BC}" type="slidenum">
              <a:rPr lang="nl-NL" smtClean="0"/>
              <a:t>7</a:t>
            </a:fld>
            <a:endParaRPr lang="nl-NL"/>
          </a:p>
        </p:txBody>
      </p:sp>
    </p:spTree>
    <p:extLst>
      <p:ext uri="{BB962C8B-B14F-4D97-AF65-F5344CB8AC3E}">
        <p14:creationId xmlns:p14="http://schemas.microsoft.com/office/powerpoint/2010/main" val="5294859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BC13DB-D5B9-41E5-9E35-EC27A877A0BC}" type="slidenum">
              <a:rPr lang="nl-NL" smtClean="0"/>
              <a:t>8</a:t>
            </a:fld>
            <a:endParaRPr lang="nl-NL"/>
          </a:p>
        </p:txBody>
      </p:sp>
    </p:spTree>
    <p:extLst>
      <p:ext uri="{BB962C8B-B14F-4D97-AF65-F5344CB8AC3E}">
        <p14:creationId xmlns:p14="http://schemas.microsoft.com/office/powerpoint/2010/main" val="42522926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F63E5-FECC-4AD4-8AD0-E6B4253CCB90}"/>
              </a:ext>
            </a:extLst>
          </p:cNvPr>
          <p:cNvSpPr>
            <a:spLocks noGrp="1"/>
          </p:cNvSpPr>
          <p:nvPr>
            <p:ph type="ctrTitle" hasCustomPrompt="1"/>
          </p:nvPr>
        </p:nvSpPr>
        <p:spPr>
          <a:xfrm>
            <a:off x="1524000" y="1711882"/>
            <a:ext cx="9144000" cy="1024337"/>
          </a:xfrm>
          <a:prstGeom prst="rect">
            <a:avLst/>
          </a:prstGeom>
        </p:spPr>
        <p:txBody>
          <a:bodyPr anchor="b"/>
          <a:lstStyle>
            <a:lvl1pPr algn="ctr">
              <a:defRPr sz="6000" b="1">
                <a:latin typeface="Arial" panose="020B0604020202020204" pitchFamily="34" charset="0"/>
                <a:cs typeface="Arial" panose="020B0604020202020204" pitchFamily="34" charset="0"/>
              </a:defRPr>
            </a:lvl1pPr>
          </a:lstStyle>
          <a:p>
            <a:r>
              <a:rPr lang="en-US" dirty="0"/>
              <a:t>Insert Title</a:t>
            </a:r>
          </a:p>
        </p:txBody>
      </p:sp>
      <p:sp>
        <p:nvSpPr>
          <p:cNvPr id="3" name="Subtitle 2">
            <a:extLst>
              <a:ext uri="{FF2B5EF4-FFF2-40B4-BE49-F238E27FC236}">
                <a16:creationId xmlns:a16="http://schemas.microsoft.com/office/drawing/2014/main" id="{7DE2DEC3-DD6E-46C6-ADE4-A1322A39705F}"/>
              </a:ext>
            </a:extLst>
          </p:cNvPr>
          <p:cNvSpPr>
            <a:spLocks noGrp="1"/>
          </p:cNvSpPr>
          <p:nvPr>
            <p:ph type="subTitle" idx="1" hasCustomPrompt="1"/>
          </p:nvPr>
        </p:nvSpPr>
        <p:spPr>
          <a:xfrm>
            <a:off x="1524000" y="3127537"/>
            <a:ext cx="9144000" cy="578925"/>
          </a:xfrm>
          <a:prstGeom prst="rect">
            <a:avLst/>
          </a:prstGeom>
        </p:spPr>
        <p:txBody>
          <a:bodyPr/>
          <a:lstStyle>
            <a:lvl1pPr marL="0" indent="0" algn="ctr">
              <a:buNone/>
              <a:defRPr sz="24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Insert Subtitle</a:t>
            </a:r>
          </a:p>
        </p:txBody>
      </p:sp>
      <p:sp>
        <p:nvSpPr>
          <p:cNvPr id="9" name="Text Placeholder 2">
            <a:extLst>
              <a:ext uri="{FF2B5EF4-FFF2-40B4-BE49-F238E27FC236}">
                <a16:creationId xmlns:a16="http://schemas.microsoft.com/office/drawing/2014/main" id="{4198DF7F-086C-4003-AD85-2778FE5426D2}"/>
              </a:ext>
            </a:extLst>
          </p:cNvPr>
          <p:cNvSpPr>
            <a:spLocks noGrp="1"/>
          </p:cNvSpPr>
          <p:nvPr>
            <p:ph type="body" sz="quarter" idx="10" hasCustomPrompt="1"/>
          </p:nvPr>
        </p:nvSpPr>
        <p:spPr>
          <a:xfrm>
            <a:off x="228600" y="152400"/>
            <a:ext cx="1625600" cy="228600"/>
          </a:xfrm>
          <a:prstGeom prst="rect">
            <a:avLst/>
          </a:prstGeom>
        </p:spPr>
        <p:txBody>
          <a:bodyPr/>
          <a:lstStyle>
            <a:lvl1pPr marL="0" indent="0">
              <a:buNone/>
              <a:defRPr sz="1200">
                <a:latin typeface="Arial" panose="020B0604020202020204" pitchFamily="34" charset="0"/>
                <a:cs typeface="Arial" panose="020B0604020202020204" pitchFamily="34" charset="0"/>
              </a:defRPr>
            </a:lvl1pPr>
          </a:lstStyle>
          <a:p>
            <a:pPr lvl="0"/>
            <a:r>
              <a:rPr lang="en-US" dirty="0"/>
              <a:t>From: Authors (Year)</a:t>
            </a:r>
          </a:p>
        </p:txBody>
      </p:sp>
    </p:spTree>
    <p:extLst>
      <p:ext uri="{BB962C8B-B14F-4D97-AF65-F5344CB8AC3E}">
        <p14:creationId xmlns:p14="http://schemas.microsoft.com/office/powerpoint/2010/main" val="39826157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195B2-E6AD-45C7-BCB6-A398756AC502}"/>
              </a:ext>
            </a:extLst>
          </p:cNvPr>
          <p:cNvSpPr>
            <a:spLocks noGrp="1"/>
          </p:cNvSpPr>
          <p:nvPr>
            <p:ph type="title" hasCustomPrompt="1"/>
          </p:nvPr>
        </p:nvSpPr>
        <p:spPr>
          <a:xfrm>
            <a:off x="838200" y="844598"/>
            <a:ext cx="10515600" cy="846090"/>
          </a:xfrm>
          <a:prstGeom prst="rect">
            <a:avLst/>
          </a:prstGeom>
        </p:spPr>
        <p:txBody>
          <a:bodyPr/>
          <a:lstStyle>
            <a:lvl1pPr algn="ctr">
              <a:defRPr b="1">
                <a:latin typeface="Arial" panose="020B0604020202020204" pitchFamily="34" charset="0"/>
                <a:cs typeface="Arial" panose="020B0604020202020204" pitchFamily="34" charset="0"/>
              </a:defRPr>
            </a:lvl1pPr>
          </a:lstStyle>
          <a:p>
            <a:r>
              <a:rPr lang="en-US" dirty="0"/>
              <a:t>Click to add title</a:t>
            </a:r>
          </a:p>
        </p:txBody>
      </p:sp>
      <p:sp>
        <p:nvSpPr>
          <p:cNvPr id="3" name="Content Placeholder 2">
            <a:extLst>
              <a:ext uri="{FF2B5EF4-FFF2-40B4-BE49-F238E27FC236}">
                <a16:creationId xmlns:a16="http://schemas.microsoft.com/office/drawing/2014/main" id="{B7790057-FAF8-4B6F-9EF2-5B03655522BB}"/>
              </a:ext>
            </a:extLst>
          </p:cNvPr>
          <p:cNvSpPr>
            <a:spLocks noGrp="1"/>
          </p:cNvSpPr>
          <p:nvPr>
            <p:ph idx="1" hasCustomPrompt="1"/>
          </p:nvPr>
        </p:nvSpPr>
        <p:spPr>
          <a:xfrm>
            <a:off x="838200" y="1825625"/>
            <a:ext cx="10515600" cy="3723596"/>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 Placeholder 2">
            <a:extLst>
              <a:ext uri="{FF2B5EF4-FFF2-40B4-BE49-F238E27FC236}">
                <a16:creationId xmlns:a16="http://schemas.microsoft.com/office/drawing/2014/main" id="{44771739-9694-467D-AAE3-B36B7E78C3D5}"/>
              </a:ext>
            </a:extLst>
          </p:cNvPr>
          <p:cNvSpPr>
            <a:spLocks noGrp="1"/>
          </p:cNvSpPr>
          <p:nvPr>
            <p:ph type="body" sz="quarter" idx="10" hasCustomPrompt="1"/>
          </p:nvPr>
        </p:nvSpPr>
        <p:spPr>
          <a:xfrm>
            <a:off x="228600" y="152400"/>
            <a:ext cx="1625600" cy="228600"/>
          </a:xfrm>
          <a:prstGeom prst="rect">
            <a:avLst/>
          </a:prstGeom>
        </p:spPr>
        <p:txBody>
          <a:bodyPr/>
          <a:lstStyle>
            <a:lvl1pPr marL="0" indent="0">
              <a:buNone/>
              <a:defRPr sz="1200">
                <a:latin typeface="Arial" panose="020B0604020202020204" pitchFamily="34" charset="0"/>
                <a:cs typeface="Arial" panose="020B0604020202020204" pitchFamily="34" charset="0"/>
              </a:defRPr>
            </a:lvl1pPr>
          </a:lstStyle>
          <a:p>
            <a:pPr lvl="0"/>
            <a:r>
              <a:rPr lang="en-US" dirty="0"/>
              <a:t>From: Authors (Year)</a:t>
            </a:r>
          </a:p>
        </p:txBody>
      </p:sp>
    </p:spTree>
    <p:extLst>
      <p:ext uri="{BB962C8B-B14F-4D97-AF65-F5344CB8AC3E}">
        <p14:creationId xmlns:p14="http://schemas.microsoft.com/office/powerpoint/2010/main" val="1695656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E7A3A5-039D-4C49-9A7B-54140FA88BC0}"/>
              </a:ext>
            </a:extLst>
          </p:cNvPr>
          <p:cNvSpPr>
            <a:spLocks noGrp="1"/>
          </p:cNvSpPr>
          <p:nvPr>
            <p:ph type="title" hasCustomPrompt="1"/>
          </p:nvPr>
        </p:nvSpPr>
        <p:spPr>
          <a:xfrm>
            <a:off x="838200" y="725937"/>
            <a:ext cx="10515600" cy="894951"/>
          </a:xfrm>
          <a:prstGeom prst="rect">
            <a:avLst/>
          </a:prstGeom>
        </p:spPr>
        <p:txBody>
          <a:bodyPr/>
          <a:lstStyle>
            <a:lvl1pPr algn="ctr">
              <a:defRPr b="1">
                <a:latin typeface="Arial" panose="020B0604020202020204" pitchFamily="34" charset="0"/>
                <a:cs typeface="Arial" panose="020B0604020202020204" pitchFamily="34" charset="0"/>
              </a:defRPr>
            </a:lvl1pPr>
          </a:lstStyle>
          <a:p>
            <a:r>
              <a:rPr lang="en-US" dirty="0"/>
              <a:t>Click to add title</a:t>
            </a:r>
          </a:p>
        </p:txBody>
      </p:sp>
      <p:sp>
        <p:nvSpPr>
          <p:cNvPr id="3" name="Content Placeholder 2">
            <a:extLst>
              <a:ext uri="{FF2B5EF4-FFF2-40B4-BE49-F238E27FC236}">
                <a16:creationId xmlns:a16="http://schemas.microsoft.com/office/drawing/2014/main" id="{71BAD8F1-9489-41BC-AE95-532AA5D95574}"/>
              </a:ext>
            </a:extLst>
          </p:cNvPr>
          <p:cNvSpPr>
            <a:spLocks noGrp="1"/>
          </p:cNvSpPr>
          <p:nvPr>
            <p:ph sz="half" idx="1"/>
          </p:nvPr>
        </p:nvSpPr>
        <p:spPr>
          <a:xfrm>
            <a:off x="838200" y="1755824"/>
            <a:ext cx="5181600" cy="3874356"/>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63B9A332-27D0-48EF-A068-0A0DA83EE4A2}"/>
              </a:ext>
            </a:extLst>
          </p:cNvPr>
          <p:cNvSpPr>
            <a:spLocks noGrp="1"/>
          </p:cNvSpPr>
          <p:nvPr>
            <p:ph sz="half" idx="2"/>
          </p:nvPr>
        </p:nvSpPr>
        <p:spPr>
          <a:xfrm>
            <a:off x="6172200" y="1755824"/>
            <a:ext cx="5181600" cy="3849239"/>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2">
            <a:extLst>
              <a:ext uri="{FF2B5EF4-FFF2-40B4-BE49-F238E27FC236}">
                <a16:creationId xmlns:a16="http://schemas.microsoft.com/office/drawing/2014/main" id="{F14A25B0-532F-4CF5-A6FD-BEDCA7C09FA1}"/>
              </a:ext>
            </a:extLst>
          </p:cNvPr>
          <p:cNvSpPr>
            <a:spLocks noGrp="1"/>
          </p:cNvSpPr>
          <p:nvPr>
            <p:ph type="body" sz="quarter" idx="13" hasCustomPrompt="1"/>
          </p:nvPr>
        </p:nvSpPr>
        <p:spPr>
          <a:xfrm>
            <a:off x="228600" y="152400"/>
            <a:ext cx="1625600" cy="228600"/>
          </a:xfrm>
          <a:prstGeom prst="rect">
            <a:avLst/>
          </a:prstGeom>
        </p:spPr>
        <p:txBody>
          <a:bodyPr/>
          <a:lstStyle>
            <a:lvl1pPr marL="0" indent="0">
              <a:buNone/>
              <a:defRPr sz="1200">
                <a:latin typeface="Arial" panose="020B0604020202020204" pitchFamily="34" charset="0"/>
                <a:cs typeface="Arial" panose="020B0604020202020204" pitchFamily="34" charset="0"/>
              </a:defRPr>
            </a:lvl1pPr>
          </a:lstStyle>
          <a:p>
            <a:pPr lvl="0"/>
            <a:r>
              <a:rPr lang="en-US" dirty="0"/>
              <a:t>From: Authors (Year)</a:t>
            </a:r>
          </a:p>
        </p:txBody>
      </p:sp>
    </p:spTree>
    <p:extLst>
      <p:ext uri="{BB962C8B-B14F-4D97-AF65-F5344CB8AC3E}">
        <p14:creationId xmlns:p14="http://schemas.microsoft.com/office/powerpoint/2010/main" val="9746385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B29D4E5-198E-422F-98C6-04B71F8C81DC}"/>
              </a:ext>
            </a:extLst>
          </p:cNvPr>
          <p:cNvSpPr>
            <a:spLocks noGrp="1"/>
          </p:cNvSpPr>
          <p:nvPr>
            <p:ph type="body" idx="1"/>
          </p:nvPr>
        </p:nvSpPr>
        <p:spPr>
          <a:xfrm>
            <a:off x="839788" y="1709083"/>
            <a:ext cx="5157787" cy="545506"/>
          </a:xfrm>
          <a:prstGeom prst="rect">
            <a:avLst/>
          </a:prstGeo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BD3023A0-5763-4671-B620-E4AB52B0F2A6}"/>
              </a:ext>
            </a:extLst>
          </p:cNvPr>
          <p:cNvSpPr>
            <a:spLocks noGrp="1"/>
          </p:cNvSpPr>
          <p:nvPr>
            <p:ph sz="half" idx="2"/>
          </p:nvPr>
        </p:nvSpPr>
        <p:spPr>
          <a:xfrm>
            <a:off x="839788" y="2477155"/>
            <a:ext cx="5157787" cy="3225629"/>
          </a:xfrm>
          <a:prstGeom prst="rect">
            <a:avLst/>
          </a:prstGeom>
        </p:spPr>
        <p:txBody>
          <a:bodyPr/>
          <a:lstStyle>
            <a:lvl1pPr>
              <a:defRPr sz="24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EA120DA5-3F57-4919-AAA9-C932C3E14AE5}"/>
              </a:ext>
            </a:extLst>
          </p:cNvPr>
          <p:cNvSpPr>
            <a:spLocks noGrp="1"/>
          </p:cNvSpPr>
          <p:nvPr>
            <p:ph type="body" sz="quarter" idx="3"/>
          </p:nvPr>
        </p:nvSpPr>
        <p:spPr>
          <a:xfrm>
            <a:off x="6172200" y="1709083"/>
            <a:ext cx="5183188" cy="545506"/>
          </a:xfrm>
          <a:prstGeom prst="rect">
            <a:avLst/>
          </a:prstGeo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9F5F18C1-DB2E-4C8B-A4E1-0CF8143BA775}"/>
              </a:ext>
            </a:extLst>
          </p:cNvPr>
          <p:cNvSpPr>
            <a:spLocks noGrp="1"/>
          </p:cNvSpPr>
          <p:nvPr>
            <p:ph sz="quarter" idx="4"/>
          </p:nvPr>
        </p:nvSpPr>
        <p:spPr>
          <a:xfrm>
            <a:off x="6172200" y="2477155"/>
            <a:ext cx="5183188" cy="3225629"/>
          </a:xfrm>
          <a:prstGeom prst="rect">
            <a:avLst/>
          </a:prstGeom>
        </p:spPr>
        <p:txBody>
          <a:bodyPr/>
          <a:lstStyle>
            <a:lvl1pPr>
              <a:defRPr sz="24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2">
            <a:extLst>
              <a:ext uri="{FF2B5EF4-FFF2-40B4-BE49-F238E27FC236}">
                <a16:creationId xmlns:a16="http://schemas.microsoft.com/office/drawing/2014/main" id="{AF657171-153B-4A40-8BC7-4D1878E60BD8}"/>
              </a:ext>
            </a:extLst>
          </p:cNvPr>
          <p:cNvSpPr>
            <a:spLocks noGrp="1"/>
          </p:cNvSpPr>
          <p:nvPr>
            <p:ph type="body" sz="quarter" idx="13" hasCustomPrompt="1"/>
          </p:nvPr>
        </p:nvSpPr>
        <p:spPr>
          <a:xfrm>
            <a:off x="228600" y="152400"/>
            <a:ext cx="1625600" cy="228600"/>
          </a:xfrm>
          <a:prstGeom prst="rect">
            <a:avLst/>
          </a:prstGeom>
        </p:spPr>
        <p:txBody>
          <a:bodyPr/>
          <a:lstStyle>
            <a:lvl1pPr marL="0" indent="0">
              <a:buNone/>
              <a:defRPr sz="1200">
                <a:latin typeface="Arial" panose="020B0604020202020204" pitchFamily="34" charset="0"/>
                <a:cs typeface="Arial" panose="020B0604020202020204" pitchFamily="34" charset="0"/>
              </a:defRPr>
            </a:lvl1pPr>
          </a:lstStyle>
          <a:p>
            <a:pPr lvl="0"/>
            <a:r>
              <a:rPr lang="en-US" dirty="0"/>
              <a:t>From: Authors (Year)</a:t>
            </a:r>
          </a:p>
        </p:txBody>
      </p:sp>
      <p:sp>
        <p:nvSpPr>
          <p:cNvPr id="12" name="Title 1">
            <a:extLst>
              <a:ext uri="{FF2B5EF4-FFF2-40B4-BE49-F238E27FC236}">
                <a16:creationId xmlns:a16="http://schemas.microsoft.com/office/drawing/2014/main" id="{BC86FADD-5DF8-4DE0-9B5F-6B8B63A80080}"/>
              </a:ext>
            </a:extLst>
          </p:cNvPr>
          <p:cNvSpPr>
            <a:spLocks noGrp="1"/>
          </p:cNvSpPr>
          <p:nvPr>
            <p:ph type="title" hasCustomPrompt="1"/>
          </p:nvPr>
        </p:nvSpPr>
        <p:spPr>
          <a:xfrm>
            <a:off x="838200" y="725938"/>
            <a:ext cx="10515600" cy="843546"/>
          </a:xfrm>
          <a:prstGeom prst="rect">
            <a:avLst/>
          </a:prstGeom>
        </p:spPr>
        <p:txBody>
          <a:bodyPr/>
          <a:lstStyle>
            <a:lvl1pPr algn="ctr">
              <a:defRPr b="1">
                <a:latin typeface="Arial" panose="020B0604020202020204" pitchFamily="34" charset="0"/>
                <a:cs typeface="Arial" panose="020B0604020202020204" pitchFamily="34" charset="0"/>
              </a:defRPr>
            </a:lvl1pPr>
          </a:lstStyle>
          <a:p>
            <a:r>
              <a:rPr lang="en-US" dirty="0"/>
              <a:t>Click to add title</a:t>
            </a:r>
          </a:p>
        </p:txBody>
      </p:sp>
    </p:spTree>
    <p:extLst>
      <p:ext uri="{BB962C8B-B14F-4D97-AF65-F5344CB8AC3E}">
        <p14:creationId xmlns:p14="http://schemas.microsoft.com/office/powerpoint/2010/main" val="38957504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1BAD8F1-9489-41BC-AE95-532AA5D95574}"/>
              </a:ext>
            </a:extLst>
          </p:cNvPr>
          <p:cNvSpPr>
            <a:spLocks noGrp="1"/>
          </p:cNvSpPr>
          <p:nvPr>
            <p:ph sz="half" idx="1"/>
          </p:nvPr>
        </p:nvSpPr>
        <p:spPr>
          <a:xfrm>
            <a:off x="838200" y="795737"/>
            <a:ext cx="5181600" cy="4704634"/>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63B9A332-27D0-48EF-A068-0A0DA83EE4A2}"/>
              </a:ext>
            </a:extLst>
          </p:cNvPr>
          <p:cNvSpPr>
            <a:spLocks noGrp="1"/>
          </p:cNvSpPr>
          <p:nvPr>
            <p:ph sz="half" idx="2"/>
          </p:nvPr>
        </p:nvSpPr>
        <p:spPr>
          <a:xfrm>
            <a:off x="6172200" y="802414"/>
            <a:ext cx="5181600" cy="4704926"/>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2">
            <a:extLst>
              <a:ext uri="{FF2B5EF4-FFF2-40B4-BE49-F238E27FC236}">
                <a16:creationId xmlns:a16="http://schemas.microsoft.com/office/drawing/2014/main" id="{F14A25B0-532F-4CF5-A6FD-BEDCA7C09FA1}"/>
              </a:ext>
            </a:extLst>
          </p:cNvPr>
          <p:cNvSpPr>
            <a:spLocks noGrp="1"/>
          </p:cNvSpPr>
          <p:nvPr>
            <p:ph type="body" sz="quarter" idx="13" hasCustomPrompt="1"/>
          </p:nvPr>
        </p:nvSpPr>
        <p:spPr>
          <a:xfrm>
            <a:off x="228600" y="152400"/>
            <a:ext cx="1625600" cy="228600"/>
          </a:xfrm>
          <a:prstGeom prst="rect">
            <a:avLst/>
          </a:prstGeom>
        </p:spPr>
        <p:txBody>
          <a:bodyPr/>
          <a:lstStyle>
            <a:lvl1pPr marL="0" indent="0">
              <a:buNone/>
              <a:defRPr sz="1200">
                <a:latin typeface="Arial" panose="020B0604020202020204" pitchFamily="34" charset="0"/>
                <a:cs typeface="Arial" panose="020B0604020202020204" pitchFamily="34" charset="0"/>
              </a:defRPr>
            </a:lvl1pPr>
          </a:lstStyle>
          <a:p>
            <a:pPr lvl="0"/>
            <a:r>
              <a:rPr lang="en-US" dirty="0"/>
              <a:t>From: Authors (Year)</a:t>
            </a:r>
          </a:p>
        </p:txBody>
      </p:sp>
    </p:spTree>
    <p:extLst>
      <p:ext uri="{BB962C8B-B14F-4D97-AF65-F5344CB8AC3E}">
        <p14:creationId xmlns:p14="http://schemas.microsoft.com/office/powerpoint/2010/main" val="15713381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522BD3-33EB-4AEA-91FE-7E3F59181DDF}"/>
              </a:ext>
            </a:extLst>
          </p:cNvPr>
          <p:cNvSpPr>
            <a:spLocks noGrp="1"/>
          </p:cNvSpPr>
          <p:nvPr>
            <p:ph type="title"/>
          </p:nvPr>
        </p:nvSpPr>
        <p:spPr>
          <a:xfrm>
            <a:off x="839788" y="886479"/>
            <a:ext cx="3932237" cy="474652"/>
          </a:xfrm>
          <a:prstGeom prst="rect">
            <a:avLst/>
          </a:prstGeom>
        </p:spPr>
        <p:txBody>
          <a:bodyPr anchor="b"/>
          <a:lstStyle>
            <a:lvl1pPr>
              <a:defRPr sz="2000" b="1">
                <a:latin typeface="Arial" panose="020B0604020202020204" pitchFamily="34" charset="0"/>
                <a:cs typeface="Arial" panose="020B0604020202020204" pitchFamily="34" charset="0"/>
              </a:defRPr>
            </a:lvl1pPr>
          </a:lstStyle>
          <a:p>
            <a:r>
              <a:rPr lang="en-US" dirty="0"/>
              <a:t>Click to edit Master title style</a:t>
            </a:r>
          </a:p>
        </p:txBody>
      </p:sp>
      <p:sp>
        <p:nvSpPr>
          <p:cNvPr id="3" name="Picture Placeholder 2">
            <a:extLst>
              <a:ext uri="{FF2B5EF4-FFF2-40B4-BE49-F238E27FC236}">
                <a16:creationId xmlns:a16="http://schemas.microsoft.com/office/drawing/2014/main" id="{74724014-F4DE-46A5-AC19-C9D11DDD0E7A}"/>
              </a:ext>
            </a:extLst>
          </p:cNvPr>
          <p:cNvSpPr>
            <a:spLocks noGrp="1"/>
          </p:cNvSpPr>
          <p:nvPr>
            <p:ph type="pic" idx="1"/>
          </p:nvPr>
        </p:nvSpPr>
        <p:spPr>
          <a:xfrm>
            <a:off x="5183188" y="886479"/>
            <a:ext cx="6172200" cy="4558040"/>
          </a:xfrm>
          <a:prstGeom prst="rect">
            <a:avLst/>
          </a:prstGeom>
        </p:spPr>
        <p:txBody>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893C2B27-AE83-459E-8BF8-7BA5D649632E}"/>
              </a:ext>
            </a:extLst>
          </p:cNvPr>
          <p:cNvSpPr>
            <a:spLocks noGrp="1"/>
          </p:cNvSpPr>
          <p:nvPr>
            <p:ph type="body" sz="half" idx="2"/>
          </p:nvPr>
        </p:nvSpPr>
        <p:spPr>
          <a:xfrm>
            <a:off x="839788" y="1570534"/>
            <a:ext cx="3932237" cy="3902958"/>
          </a:xfrm>
          <a:prstGeom prst="rect">
            <a:avLst/>
          </a:prstGeo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8" name="Text Placeholder 2">
            <a:extLst>
              <a:ext uri="{FF2B5EF4-FFF2-40B4-BE49-F238E27FC236}">
                <a16:creationId xmlns:a16="http://schemas.microsoft.com/office/drawing/2014/main" id="{35BB95A3-192D-44F2-A61A-12FCB555A408}"/>
              </a:ext>
            </a:extLst>
          </p:cNvPr>
          <p:cNvSpPr>
            <a:spLocks noGrp="1"/>
          </p:cNvSpPr>
          <p:nvPr>
            <p:ph type="body" sz="quarter" idx="13" hasCustomPrompt="1"/>
          </p:nvPr>
        </p:nvSpPr>
        <p:spPr>
          <a:xfrm>
            <a:off x="228600" y="152400"/>
            <a:ext cx="1625600" cy="228600"/>
          </a:xfrm>
          <a:prstGeom prst="rect">
            <a:avLst/>
          </a:prstGeom>
        </p:spPr>
        <p:txBody>
          <a:bodyPr/>
          <a:lstStyle>
            <a:lvl1pPr marL="0" indent="0">
              <a:buNone/>
              <a:defRPr sz="1200">
                <a:latin typeface="Arial" panose="020B0604020202020204" pitchFamily="34" charset="0"/>
                <a:cs typeface="Arial" panose="020B0604020202020204" pitchFamily="34" charset="0"/>
              </a:defRPr>
            </a:lvl1pPr>
          </a:lstStyle>
          <a:p>
            <a:pPr lvl="0"/>
            <a:r>
              <a:rPr lang="en-US" dirty="0"/>
              <a:t>From: Authors (Year)</a:t>
            </a:r>
          </a:p>
        </p:txBody>
      </p:sp>
    </p:spTree>
    <p:extLst>
      <p:ext uri="{BB962C8B-B14F-4D97-AF65-F5344CB8AC3E}">
        <p14:creationId xmlns:p14="http://schemas.microsoft.com/office/powerpoint/2010/main" val="3883907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ext Placeholder 2">
            <a:extLst>
              <a:ext uri="{FF2B5EF4-FFF2-40B4-BE49-F238E27FC236}">
                <a16:creationId xmlns:a16="http://schemas.microsoft.com/office/drawing/2014/main" id="{DC868B5B-2EA1-4677-B334-670787E21446}"/>
              </a:ext>
            </a:extLst>
          </p:cNvPr>
          <p:cNvSpPr>
            <a:spLocks noGrp="1"/>
          </p:cNvSpPr>
          <p:nvPr>
            <p:ph type="body" sz="quarter" idx="13" hasCustomPrompt="1"/>
          </p:nvPr>
        </p:nvSpPr>
        <p:spPr>
          <a:xfrm>
            <a:off x="228600" y="152400"/>
            <a:ext cx="1625600" cy="228600"/>
          </a:xfrm>
          <a:prstGeom prst="rect">
            <a:avLst/>
          </a:prstGeom>
        </p:spPr>
        <p:txBody>
          <a:bodyPr/>
          <a:lstStyle>
            <a:lvl1pPr marL="0" indent="0">
              <a:buNone/>
              <a:defRPr sz="1200">
                <a:latin typeface="Arial" panose="020B0604020202020204" pitchFamily="34" charset="0"/>
                <a:cs typeface="Arial" panose="020B0604020202020204" pitchFamily="34" charset="0"/>
              </a:defRPr>
            </a:lvl1pPr>
          </a:lstStyle>
          <a:p>
            <a:pPr lvl="0"/>
            <a:r>
              <a:rPr lang="en-US" dirty="0"/>
              <a:t>From: Authors (Year)</a:t>
            </a:r>
          </a:p>
        </p:txBody>
      </p:sp>
    </p:spTree>
    <p:extLst>
      <p:ext uri="{BB962C8B-B14F-4D97-AF65-F5344CB8AC3E}">
        <p14:creationId xmlns:p14="http://schemas.microsoft.com/office/powerpoint/2010/main" val="18092171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7C45FB-9249-4829-9526-44439CF3336E}"/>
              </a:ext>
            </a:extLst>
          </p:cNvPr>
          <p:cNvSpPr>
            <a:spLocks noGrp="1"/>
          </p:cNvSpPr>
          <p:nvPr>
            <p:ph type="title"/>
          </p:nvPr>
        </p:nvSpPr>
        <p:spPr>
          <a:xfrm>
            <a:off x="607273" y="4565018"/>
            <a:ext cx="10965821" cy="446730"/>
          </a:xfrm>
          <a:prstGeom prst="rect">
            <a:avLst/>
          </a:prstGeom>
        </p:spPr>
        <p:txBody>
          <a:bodyPr/>
          <a:lstStyle>
            <a:lvl1pPr>
              <a:defRPr sz="2000" b="1">
                <a:latin typeface="Arial" panose="020B0604020202020204" pitchFamily="34" charset="0"/>
                <a:cs typeface="Arial" panose="020B0604020202020204" pitchFamily="34" charset="0"/>
              </a:defRPr>
            </a:lvl1pPr>
          </a:lstStyle>
          <a:p>
            <a:r>
              <a:rPr lang="en-US" dirty="0"/>
              <a:t>Click to edit Master title style</a:t>
            </a:r>
          </a:p>
        </p:txBody>
      </p:sp>
      <p:sp>
        <p:nvSpPr>
          <p:cNvPr id="6" name="Text Placeholder 2">
            <a:extLst>
              <a:ext uri="{FF2B5EF4-FFF2-40B4-BE49-F238E27FC236}">
                <a16:creationId xmlns:a16="http://schemas.microsoft.com/office/drawing/2014/main" id="{C0EC7DF6-3075-44C6-9E68-716792EF41B1}"/>
              </a:ext>
            </a:extLst>
          </p:cNvPr>
          <p:cNvSpPr>
            <a:spLocks noGrp="1"/>
          </p:cNvSpPr>
          <p:nvPr>
            <p:ph type="body" sz="quarter" idx="13" hasCustomPrompt="1"/>
          </p:nvPr>
        </p:nvSpPr>
        <p:spPr>
          <a:xfrm>
            <a:off x="228600" y="152400"/>
            <a:ext cx="1625600" cy="228600"/>
          </a:xfrm>
          <a:prstGeom prst="rect">
            <a:avLst/>
          </a:prstGeom>
        </p:spPr>
        <p:txBody>
          <a:bodyPr/>
          <a:lstStyle>
            <a:lvl1pPr marL="0" indent="0">
              <a:buNone/>
              <a:defRPr sz="1200"/>
            </a:lvl1pPr>
          </a:lstStyle>
          <a:p>
            <a:pPr lvl="0"/>
            <a:r>
              <a:rPr lang="en-US" dirty="0"/>
              <a:t>From: Authors (Year)</a:t>
            </a:r>
          </a:p>
        </p:txBody>
      </p:sp>
      <p:sp>
        <p:nvSpPr>
          <p:cNvPr id="8" name="Picture Placeholder 2">
            <a:extLst>
              <a:ext uri="{FF2B5EF4-FFF2-40B4-BE49-F238E27FC236}">
                <a16:creationId xmlns:a16="http://schemas.microsoft.com/office/drawing/2014/main" id="{03FEFC5F-DF36-4710-B3C8-41074CC2FB5F}"/>
              </a:ext>
            </a:extLst>
          </p:cNvPr>
          <p:cNvSpPr>
            <a:spLocks noGrp="1"/>
          </p:cNvSpPr>
          <p:nvPr>
            <p:ph type="pic" idx="1"/>
          </p:nvPr>
        </p:nvSpPr>
        <p:spPr>
          <a:xfrm>
            <a:off x="607273" y="900437"/>
            <a:ext cx="10965820" cy="3448196"/>
          </a:xfrm>
          <a:prstGeom prst="rect">
            <a:avLst/>
          </a:prstGeom>
        </p:spPr>
        <p:txBody>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10" name="Text Placeholder 2">
            <a:extLst>
              <a:ext uri="{FF2B5EF4-FFF2-40B4-BE49-F238E27FC236}">
                <a16:creationId xmlns:a16="http://schemas.microsoft.com/office/drawing/2014/main" id="{3D64EE1A-5678-4F6D-9162-6B36E96ED8E0}"/>
              </a:ext>
            </a:extLst>
          </p:cNvPr>
          <p:cNvSpPr>
            <a:spLocks noGrp="1"/>
          </p:cNvSpPr>
          <p:nvPr>
            <p:ph type="body" idx="14"/>
          </p:nvPr>
        </p:nvSpPr>
        <p:spPr>
          <a:xfrm>
            <a:off x="607273" y="5157279"/>
            <a:ext cx="10965820" cy="280260"/>
          </a:xfrm>
          <a:prstGeom prst="rect">
            <a:avLst/>
          </a:prstGeom>
        </p:spPr>
        <p:txBody>
          <a:bodyPr anchor="b"/>
          <a:lstStyle>
            <a:lvl1pPr marL="0" indent="0">
              <a:buNone/>
              <a:defRPr sz="1400" b="0">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Tree>
    <p:extLst>
      <p:ext uri="{BB962C8B-B14F-4D97-AF65-F5344CB8AC3E}">
        <p14:creationId xmlns:p14="http://schemas.microsoft.com/office/powerpoint/2010/main" val="10500421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3" name="Picture 2" descr="A close up of a logo&#10;&#10;Description automatically generated">
            <a:extLst>
              <a:ext uri="{FF2B5EF4-FFF2-40B4-BE49-F238E27FC236}">
                <a16:creationId xmlns:a16="http://schemas.microsoft.com/office/drawing/2014/main" id="{55E7F5BC-E3B2-4620-B709-1FAAF79BCB85}"/>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497150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60" r:id="rId5"/>
    <p:sldLayoutId id="2147483657" r:id="rId6"/>
    <p:sldLayoutId id="2147483655" r:id="rId7"/>
    <p:sldLayoutId id="2147483654" r:id="rId8"/>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E233B88-332B-431F-84D1-BE42D4329EA9}"/>
              </a:ext>
            </a:extLst>
          </p:cNvPr>
          <p:cNvSpPr/>
          <p:nvPr/>
        </p:nvSpPr>
        <p:spPr>
          <a:xfrm>
            <a:off x="345827" y="814862"/>
            <a:ext cx="5632941" cy="4572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a:extLst>
              <a:ext uri="{FF2B5EF4-FFF2-40B4-BE49-F238E27FC236}">
                <a16:creationId xmlns:a16="http://schemas.microsoft.com/office/drawing/2014/main" id="{6120200C-F514-4D58-8689-AC6D3ACD4764}"/>
              </a:ext>
            </a:extLst>
          </p:cNvPr>
          <p:cNvSpPr>
            <a:spLocks noGrp="1"/>
          </p:cNvSpPr>
          <p:nvPr>
            <p:ph type="body" sz="quarter" idx="10"/>
          </p:nvPr>
        </p:nvSpPr>
        <p:spPr>
          <a:xfrm>
            <a:off x="228599" y="152400"/>
            <a:ext cx="3768969" cy="269632"/>
          </a:xfrm>
        </p:spPr>
        <p:txBody>
          <a:bodyPr/>
          <a:lstStyle/>
          <a:p>
            <a:r>
              <a:rPr lang="en-US" dirty="0"/>
              <a:t>From: Stremersch, Winer and Camacho (2021)</a:t>
            </a:r>
          </a:p>
          <a:p>
            <a:endParaRPr lang="en-US" dirty="0"/>
          </a:p>
        </p:txBody>
      </p:sp>
      <p:sp>
        <p:nvSpPr>
          <p:cNvPr id="6" name="TextBox 5">
            <a:extLst>
              <a:ext uri="{FF2B5EF4-FFF2-40B4-BE49-F238E27FC236}">
                <a16:creationId xmlns:a16="http://schemas.microsoft.com/office/drawing/2014/main" id="{C116E191-A028-42DF-92D8-78EFF05E39D4}"/>
              </a:ext>
            </a:extLst>
          </p:cNvPr>
          <p:cNvSpPr txBox="1"/>
          <p:nvPr/>
        </p:nvSpPr>
        <p:spPr>
          <a:xfrm>
            <a:off x="345828" y="810397"/>
            <a:ext cx="6641125" cy="461665"/>
          </a:xfrm>
          <a:prstGeom prst="rect">
            <a:avLst/>
          </a:prstGeom>
          <a:noFill/>
        </p:spPr>
        <p:txBody>
          <a:bodyPr wrap="square">
            <a:spAutoFit/>
          </a:bodyPr>
          <a:lstStyle/>
          <a:p>
            <a:r>
              <a:rPr lang="en-US" sz="2400" b="1" dirty="0">
                <a:solidFill>
                  <a:schemeClr val="bg1"/>
                </a:solidFill>
                <a:latin typeface="Century Gothic" panose="020B0502020202020204" pitchFamily="34" charset="0"/>
              </a:rPr>
              <a:t>Major Issues Facing Business School</a:t>
            </a:r>
          </a:p>
        </p:txBody>
      </p:sp>
      <p:sp>
        <p:nvSpPr>
          <p:cNvPr id="9" name="TextBox 8">
            <a:extLst>
              <a:ext uri="{FF2B5EF4-FFF2-40B4-BE49-F238E27FC236}">
                <a16:creationId xmlns:a16="http://schemas.microsoft.com/office/drawing/2014/main" id="{E23967DD-D3CB-42C1-BBA8-146BF44B98BC}"/>
              </a:ext>
            </a:extLst>
          </p:cNvPr>
          <p:cNvSpPr txBox="1"/>
          <p:nvPr/>
        </p:nvSpPr>
        <p:spPr>
          <a:xfrm>
            <a:off x="345827" y="2831732"/>
            <a:ext cx="11353804" cy="584775"/>
          </a:xfrm>
          <a:prstGeom prst="rect">
            <a:avLst/>
          </a:prstGeom>
          <a:noFill/>
        </p:spPr>
        <p:txBody>
          <a:bodyPr wrap="square">
            <a:spAutoFit/>
          </a:bodyPr>
          <a:lstStyle/>
          <a:p>
            <a:r>
              <a:rPr lang="en-US" sz="3200" b="1" dirty="0">
                <a:solidFill>
                  <a:srgbClr val="002060"/>
                </a:solidFill>
                <a:latin typeface="Century Gothic" panose="020B0502020202020204" pitchFamily="34" charset="0"/>
              </a:rPr>
              <a:t>#2 </a:t>
            </a:r>
            <a:r>
              <a:rPr lang="en-US" sz="2400" dirty="0">
                <a:solidFill>
                  <a:srgbClr val="002060"/>
                </a:solidFill>
                <a:latin typeface="Century Gothic" panose="020B0502020202020204" pitchFamily="34" charset="0"/>
              </a:rPr>
              <a:t>Less relevant research leads to lower teaching quality</a:t>
            </a:r>
          </a:p>
        </p:txBody>
      </p:sp>
      <p:sp>
        <p:nvSpPr>
          <p:cNvPr id="10" name="TextBox 9">
            <a:extLst>
              <a:ext uri="{FF2B5EF4-FFF2-40B4-BE49-F238E27FC236}">
                <a16:creationId xmlns:a16="http://schemas.microsoft.com/office/drawing/2014/main" id="{7A0E0818-BA89-49EC-B9E4-92DDC7FBECE9}"/>
              </a:ext>
            </a:extLst>
          </p:cNvPr>
          <p:cNvSpPr txBox="1"/>
          <p:nvPr/>
        </p:nvSpPr>
        <p:spPr>
          <a:xfrm>
            <a:off x="345827" y="1654300"/>
            <a:ext cx="11353804" cy="584775"/>
          </a:xfrm>
          <a:prstGeom prst="rect">
            <a:avLst/>
          </a:prstGeom>
          <a:noFill/>
        </p:spPr>
        <p:txBody>
          <a:bodyPr wrap="square">
            <a:spAutoFit/>
          </a:bodyPr>
          <a:lstStyle/>
          <a:p>
            <a:r>
              <a:rPr lang="en-US" sz="3200" b="1" dirty="0">
                <a:solidFill>
                  <a:srgbClr val="002060"/>
                </a:solidFill>
                <a:latin typeface="Century Gothic" panose="020B0502020202020204" pitchFamily="34" charset="0"/>
              </a:rPr>
              <a:t>#1 </a:t>
            </a:r>
            <a:r>
              <a:rPr lang="en-US" sz="2400" dirty="0">
                <a:solidFill>
                  <a:srgbClr val="002060"/>
                </a:solidFill>
                <a:latin typeface="Century Gothic" panose="020B0502020202020204" pitchFamily="34" charset="0"/>
              </a:rPr>
              <a:t>Wrong incentives lead to a lot of research, but possibly of low quality</a:t>
            </a:r>
          </a:p>
        </p:txBody>
      </p:sp>
      <p:sp>
        <p:nvSpPr>
          <p:cNvPr id="11" name="TextBox 10">
            <a:extLst>
              <a:ext uri="{FF2B5EF4-FFF2-40B4-BE49-F238E27FC236}">
                <a16:creationId xmlns:a16="http://schemas.microsoft.com/office/drawing/2014/main" id="{8DF41666-B5A8-4C3D-A4BE-1844E8EBE429}"/>
              </a:ext>
            </a:extLst>
          </p:cNvPr>
          <p:cNvSpPr txBox="1"/>
          <p:nvPr/>
        </p:nvSpPr>
        <p:spPr>
          <a:xfrm>
            <a:off x="345827" y="4009164"/>
            <a:ext cx="11353804" cy="954107"/>
          </a:xfrm>
          <a:prstGeom prst="rect">
            <a:avLst/>
          </a:prstGeom>
          <a:noFill/>
        </p:spPr>
        <p:txBody>
          <a:bodyPr wrap="square">
            <a:spAutoFit/>
          </a:bodyPr>
          <a:lstStyle/>
          <a:p>
            <a:r>
              <a:rPr lang="en-US" sz="3200" b="1" dirty="0">
                <a:solidFill>
                  <a:srgbClr val="002060"/>
                </a:solidFill>
                <a:latin typeface="Century Gothic" panose="020B0502020202020204" pitchFamily="34" charset="0"/>
              </a:rPr>
              <a:t>#3 </a:t>
            </a:r>
            <a:r>
              <a:rPr lang="en-US" sz="2400" dirty="0">
                <a:solidFill>
                  <a:srgbClr val="002060"/>
                </a:solidFill>
                <a:latin typeface="Century Gothic" panose="020B0502020202020204" pitchFamily="34" charset="0"/>
              </a:rPr>
              <a:t>(Associate) deans feel business schools overpay faculty for the research they do</a:t>
            </a:r>
          </a:p>
        </p:txBody>
      </p:sp>
      <p:sp>
        <p:nvSpPr>
          <p:cNvPr id="13" name="TextBox 12">
            <a:extLst>
              <a:ext uri="{FF2B5EF4-FFF2-40B4-BE49-F238E27FC236}">
                <a16:creationId xmlns:a16="http://schemas.microsoft.com/office/drawing/2014/main" id="{486418C5-658C-498D-AAA2-B2DFAB1C017C}"/>
              </a:ext>
            </a:extLst>
          </p:cNvPr>
          <p:cNvSpPr txBox="1"/>
          <p:nvPr/>
        </p:nvSpPr>
        <p:spPr>
          <a:xfrm>
            <a:off x="6729047" y="5826207"/>
            <a:ext cx="5287108" cy="276999"/>
          </a:xfrm>
          <a:prstGeom prst="rect">
            <a:avLst/>
          </a:prstGeom>
          <a:noFill/>
        </p:spPr>
        <p:txBody>
          <a:bodyPr wrap="square">
            <a:spAutoFit/>
          </a:bodyPr>
          <a:lstStyle/>
          <a:p>
            <a:pPr algn="r"/>
            <a:r>
              <a:rPr lang="en-US" sz="1200" dirty="0">
                <a:latin typeface="Century Gothic" panose="020B0502020202020204" pitchFamily="34" charset="0"/>
              </a:rPr>
              <a:t>Further issues and elucidation of these issues included in the paper.</a:t>
            </a:r>
          </a:p>
        </p:txBody>
      </p:sp>
    </p:spTree>
    <p:extLst>
      <p:ext uri="{BB962C8B-B14F-4D97-AF65-F5344CB8AC3E}">
        <p14:creationId xmlns:p14="http://schemas.microsoft.com/office/powerpoint/2010/main" val="18201049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E233B88-332B-431F-84D1-BE42D4329EA9}"/>
              </a:ext>
            </a:extLst>
          </p:cNvPr>
          <p:cNvSpPr/>
          <p:nvPr/>
        </p:nvSpPr>
        <p:spPr>
          <a:xfrm>
            <a:off x="345827" y="814862"/>
            <a:ext cx="2045681" cy="4572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a:extLst>
              <a:ext uri="{FF2B5EF4-FFF2-40B4-BE49-F238E27FC236}">
                <a16:creationId xmlns:a16="http://schemas.microsoft.com/office/drawing/2014/main" id="{6120200C-F514-4D58-8689-AC6D3ACD4764}"/>
              </a:ext>
            </a:extLst>
          </p:cNvPr>
          <p:cNvSpPr>
            <a:spLocks noGrp="1"/>
          </p:cNvSpPr>
          <p:nvPr>
            <p:ph type="body" sz="quarter" idx="10"/>
          </p:nvPr>
        </p:nvSpPr>
        <p:spPr>
          <a:xfrm>
            <a:off x="228599" y="152400"/>
            <a:ext cx="3768969" cy="269632"/>
          </a:xfrm>
        </p:spPr>
        <p:txBody>
          <a:bodyPr/>
          <a:lstStyle/>
          <a:p>
            <a:r>
              <a:rPr lang="en-US" dirty="0"/>
              <a:t>From: Stremersch, Winer and Camacho (2021)</a:t>
            </a:r>
          </a:p>
          <a:p>
            <a:endParaRPr lang="en-US" dirty="0"/>
          </a:p>
        </p:txBody>
      </p:sp>
      <p:sp>
        <p:nvSpPr>
          <p:cNvPr id="6" name="TextBox 5">
            <a:extLst>
              <a:ext uri="{FF2B5EF4-FFF2-40B4-BE49-F238E27FC236}">
                <a16:creationId xmlns:a16="http://schemas.microsoft.com/office/drawing/2014/main" id="{C116E191-A028-42DF-92D8-78EFF05E39D4}"/>
              </a:ext>
            </a:extLst>
          </p:cNvPr>
          <p:cNvSpPr txBox="1"/>
          <p:nvPr/>
        </p:nvSpPr>
        <p:spPr>
          <a:xfrm>
            <a:off x="345828" y="810397"/>
            <a:ext cx="6641125" cy="461665"/>
          </a:xfrm>
          <a:prstGeom prst="rect">
            <a:avLst/>
          </a:prstGeom>
          <a:noFill/>
        </p:spPr>
        <p:txBody>
          <a:bodyPr wrap="square">
            <a:spAutoFit/>
          </a:bodyPr>
          <a:lstStyle/>
          <a:p>
            <a:r>
              <a:rPr lang="en-US" sz="2400" b="1" dirty="0">
                <a:solidFill>
                  <a:schemeClr val="bg1"/>
                </a:solidFill>
                <a:latin typeface="Century Gothic" panose="020B0502020202020204" pitchFamily="34" charset="0"/>
              </a:rPr>
              <a:t>Proof from…</a:t>
            </a:r>
          </a:p>
        </p:txBody>
      </p:sp>
      <p:sp>
        <p:nvSpPr>
          <p:cNvPr id="8" name="TextBox 7">
            <a:extLst>
              <a:ext uri="{FF2B5EF4-FFF2-40B4-BE49-F238E27FC236}">
                <a16:creationId xmlns:a16="http://schemas.microsoft.com/office/drawing/2014/main" id="{4B59F9EE-0D07-4F3E-9C71-5A4205BA6B24}"/>
              </a:ext>
            </a:extLst>
          </p:cNvPr>
          <p:cNvSpPr txBox="1"/>
          <p:nvPr/>
        </p:nvSpPr>
        <p:spPr>
          <a:xfrm>
            <a:off x="345826" y="1526880"/>
            <a:ext cx="11417549" cy="954107"/>
          </a:xfrm>
          <a:prstGeom prst="rect">
            <a:avLst/>
          </a:prstGeom>
          <a:noFill/>
        </p:spPr>
        <p:txBody>
          <a:bodyPr wrap="square">
            <a:spAutoFit/>
          </a:bodyPr>
          <a:lstStyle/>
          <a:p>
            <a:r>
              <a:rPr lang="en-US" sz="2400" b="1" dirty="0">
                <a:solidFill>
                  <a:srgbClr val="002060"/>
                </a:solidFill>
                <a:latin typeface="Century Gothic" panose="020B0502020202020204" pitchFamily="34" charset="0"/>
              </a:rPr>
              <a:t>234 marketing academics in business schools across the globe surveyed</a:t>
            </a:r>
          </a:p>
          <a:p>
            <a:pPr marL="285750" indent="-285750">
              <a:buFont typeface="Arial" panose="020B0604020202020204" pitchFamily="34" charset="0"/>
              <a:buChar char="•"/>
            </a:pPr>
            <a:r>
              <a:rPr lang="en-US" sz="1600" dirty="0">
                <a:latin typeface="Century Gothic" panose="020B0502020202020204" pitchFamily="34" charset="0"/>
              </a:rPr>
              <a:t>Sampled from 168 business schools</a:t>
            </a:r>
          </a:p>
          <a:p>
            <a:pPr marL="285750" indent="-285750">
              <a:buFont typeface="Arial" panose="020B0604020202020204" pitchFamily="34" charset="0"/>
              <a:buChar char="•"/>
            </a:pPr>
            <a:r>
              <a:rPr lang="en-US" sz="1600" dirty="0">
                <a:latin typeface="Century Gothic" panose="020B0502020202020204" pitchFamily="34" charset="0"/>
              </a:rPr>
              <a:t>64% from business schools ranked Top 100 in Financial Times Global MBA ranking</a:t>
            </a:r>
          </a:p>
        </p:txBody>
      </p:sp>
      <p:sp>
        <p:nvSpPr>
          <p:cNvPr id="11" name="TextBox 10">
            <a:extLst>
              <a:ext uri="{FF2B5EF4-FFF2-40B4-BE49-F238E27FC236}">
                <a16:creationId xmlns:a16="http://schemas.microsoft.com/office/drawing/2014/main" id="{BE5DC22B-9CE6-48B7-A580-2E0F29B11ACA}"/>
              </a:ext>
            </a:extLst>
          </p:cNvPr>
          <p:cNvSpPr txBox="1"/>
          <p:nvPr/>
        </p:nvSpPr>
        <p:spPr>
          <a:xfrm>
            <a:off x="345825" y="2740285"/>
            <a:ext cx="11417549" cy="954107"/>
          </a:xfrm>
          <a:prstGeom prst="rect">
            <a:avLst/>
          </a:prstGeom>
          <a:noFill/>
        </p:spPr>
        <p:txBody>
          <a:bodyPr wrap="square">
            <a:spAutoFit/>
          </a:bodyPr>
          <a:lstStyle/>
          <a:p>
            <a:r>
              <a:rPr lang="en-US" sz="2400" b="1" dirty="0">
                <a:solidFill>
                  <a:srgbClr val="002060"/>
                </a:solidFill>
                <a:latin typeface="Century Gothic" panose="020B0502020202020204" pitchFamily="34" charset="0"/>
              </a:rPr>
              <a:t>7 deans and 7 associate deans from US &amp; Europe interviewed </a:t>
            </a:r>
          </a:p>
          <a:p>
            <a:pPr marL="285750" indent="-285750">
              <a:buFont typeface="Arial" panose="020B0604020202020204" pitchFamily="34" charset="0"/>
              <a:buChar char="•"/>
            </a:pPr>
            <a:r>
              <a:rPr lang="en-US" sz="1600" dirty="0">
                <a:latin typeface="Century Gothic" panose="020B0502020202020204" pitchFamily="34" charset="0"/>
              </a:rPr>
              <a:t>from 13 business schools</a:t>
            </a:r>
          </a:p>
          <a:p>
            <a:pPr marL="285750" indent="-285750">
              <a:buFont typeface="Arial" panose="020B0604020202020204" pitchFamily="34" charset="0"/>
              <a:buChar char="•"/>
            </a:pPr>
            <a:r>
              <a:rPr lang="en-US" sz="1600" dirty="0">
                <a:latin typeface="Century Gothic" panose="020B0502020202020204" pitchFamily="34" charset="0"/>
              </a:rPr>
              <a:t>3 current and 4 former deans, and 5 current and 2 former associate deans</a:t>
            </a:r>
          </a:p>
        </p:txBody>
      </p:sp>
      <p:sp>
        <p:nvSpPr>
          <p:cNvPr id="12" name="TextBox 11">
            <a:extLst>
              <a:ext uri="{FF2B5EF4-FFF2-40B4-BE49-F238E27FC236}">
                <a16:creationId xmlns:a16="http://schemas.microsoft.com/office/drawing/2014/main" id="{1A57C4BC-BB9A-4DFC-8DC1-060296837817}"/>
              </a:ext>
            </a:extLst>
          </p:cNvPr>
          <p:cNvSpPr txBox="1"/>
          <p:nvPr/>
        </p:nvSpPr>
        <p:spPr>
          <a:xfrm>
            <a:off x="345825" y="3949210"/>
            <a:ext cx="11417549" cy="954107"/>
          </a:xfrm>
          <a:prstGeom prst="rect">
            <a:avLst/>
          </a:prstGeom>
          <a:noFill/>
        </p:spPr>
        <p:txBody>
          <a:bodyPr wrap="square">
            <a:spAutoFit/>
          </a:bodyPr>
          <a:lstStyle/>
          <a:p>
            <a:r>
              <a:rPr lang="en-US" sz="2400" b="1" dirty="0">
                <a:solidFill>
                  <a:srgbClr val="002060"/>
                </a:solidFill>
                <a:latin typeface="Century Gothic" panose="020B0502020202020204" pitchFamily="34" charset="0"/>
              </a:rPr>
              <a:t>8 external stakeholders interviewed </a:t>
            </a:r>
          </a:p>
          <a:p>
            <a:pPr marL="285750" indent="-285750">
              <a:buFont typeface="Arial" panose="020B0604020202020204" pitchFamily="34" charset="0"/>
              <a:buChar char="•"/>
            </a:pPr>
            <a:r>
              <a:rPr lang="en-US" sz="1600" dirty="0">
                <a:latin typeface="Century Gothic" panose="020B0502020202020204" pitchFamily="34" charset="0"/>
              </a:rPr>
              <a:t>5 current of past leaders of marketing scholarship (e.g., The Marketing Science Institute)</a:t>
            </a:r>
          </a:p>
          <a:p>
            <a:pPr marL="285750" indent="-285750">
              <a:buFont typeface="Arial" panose="020B0604020202020204" pitchFamily="34" charset="0"/>
              <a:buChar char="•"/>
            </a:pPr>
            <a:r>
              <a:rPr lang="en-US" sz="1600" dirty="0">
                <a:latin typeface="Century Gothic" panose="020B0502020202020204" pitchFamily="34" charset="0"/>
              </a:rPr>
              <a:t>3 senior marketing practitioners </a:t>
            </a:r>
            <a:r>
              <a:rPr lang="en-US" sz="1600">
                <a:latin typeface="Century Gothic" panose="020B0502020202020204" pitchFamily="34" charset="0"/>
              </a:rPr>
              <a:t>at large </a:t>
            </a:r>
            <a:r>
              <a:rPr lang="en-US" sz="1600" dirty="0">
                <a:latin typeface="Century Gothic" panose="020B0502020202020204" pitchFamily="34" charset="0"/>
              </a:rPr>
              <a:t>multinationals (CMO, CEP, &amp; EVP)</a:t>
            </a:r>
          </a:p>
        </p:txBody>
      </p:sp>
    </p:spTree>
    <p:extLst>
      <p:ext uri="{BB962C8B-B14F-4D97-AF65-F5344CB8AC3E}">
        <p14:creationId xmlns:p14="http://schemas.microsoft.com/office/powerpoint/2010/main" val="25560309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E233B88-332B-431F-84D1-BE42D4329EA9}"/>
              </a:ext>
            </a:extLst>
          </p:cNvPr>
          <p:cNvSpPr/>
          <p:nvPr/>
        </p:nvSpPr>
        <p:spPr>
          <a:xfrm>
            <a:off x="345827" y="814862"/>
            <a:ext cx="5632941" cy="4572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a:extLst>
              <a:ext uri="{FF2B5EF4-FFF2-40B4-BE49-F238E27FC236}">
                <a16:creationId xmlns:a16="http://schemas.microsoft.com/office/drawing/2014/main" id="{6120200C-F514-4D58-8689-AC6D3ACD4764}"/>
              </a:ext>
            </a:extLst>
          </p:cNvPr>
          <p:cNvSpPr>
            <a:spLocks noGrp="1"/>
          </p:cNvSpPr>
          <p:nvPr>
            <p:ph type="body" sz="quarter" idx="10"/>
          </p:nvPr>
        </p:nvSpPr>
        <p:spPr>
          <a:xfrm>
            <a:off x="228599" y="152400"/>
            <a:ext cx="3768969" cy="269632"/>
          </a:xfrm>
        </p:spPr>
        <p:txBody>
          <a:bodyPr/>
          <a:lstStyle/>
          <a:p>
            <a:r>
              <a:rPr lang="en-US" dirty="0"/>
              <a:t>From: Stremersch, Winer and Camacho (2021)</a:t>
            </a:r>
          </a:p>
          <a:p>
            <a:endParaRPr lang="en-US" dirty="0"/>
          </a:p>
        </p:txBody>
      </p:sp>
      <p:sp>
        <p:nvSpPr>
          <p:cNvPr id="6" name="TextBox 5">
            <a:extLst>
              <a:ext uri="{FF2B5EF4-FFF2-40B4-BE49-F238E27FC236}">
                <a16:creationId xmlns:a16="http://schemas.microsoft.com/office/drawing/2014/main" id="{C116E191-A028-42DF-92D8-78EFF05E39D4}"/>
              </a:ext>
            </a:extLst>
          </p:cNvPr>
          <p:cNvSpPr txBox="1"/>
          <p:nvPr/>
        </p:nvSpPr>
        <p:spPr>
          <a:xfrm>
            <a:off x="345828" y="810397"/>
            <a:ext cx="6641125" cy="461665"/>
          </a:xfrm>
          <a:prstGeom prst="rect">
            <a:avLst/>
          </a:prstGeom>
          <a:noFill/>
        </p:spPr>
        <p:txBody>
          <a:bodyPr wrap="square">
            <a:spAutoFit/>
          </a:bodyPr>
          <a:lstStyle/>
          <a:p>
            <a:r>
              <a:rPr lang="en-US" sz="2400" b="1" dirty="0">
                <a:solidFill>
                  <a:schemeClr val="bg1"/>
                </a:solidFill>
                <a:latin typeface="Century Gothic" panose="020B0502020202020204" pitchFamily="34" charset="0"/>
              </a:rPr>
              <a:t>Major Issues Facing Business Schools</a:t>
            </a:r>
          </a:p>
        </p:txBody>
      </p:sp>
      <p:sp>
        <p:nvSpPr>
          <p:cNvPr id="9" name="TextBox 8">
            <a:extLst>
              <a:ext uri="{FF2B5EF4-FFF2-40B4-BE49-F238E27FC236}">
                <a16:creationId xmlns:a16="http://schemas.microsoft.com/office/drawing/2014/main" id="{E23967DD-D3CB-42C1-BBA8-146BF44B98BC}"/>
              </a:ext>
            </a:extLst>
          </p:cNvPr>
          <p:cNvSpPr txBox="1"/>
          <p:nvPr/>
        </p:nvSpPr>
        <p:spPr>
          <a:xfrm>
            <a:off x="345826" y="1592846"/>
            <a:ext cx="12125573" cy="738664"/>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002060"/>
                </a:solidFill>
                <a:effectLst/>
                <a:uLnTx/>
                <a:uFillTx/>
                <a:latin typeface="Century Gothic" panose="020B0502020202020204" pitchFamily="34" charset="0"/>
                <a:ea typeface="+mn-ea"/>
                <a:cs typeface="+mn-cs"/>
              </a:rPr>
              <a:t>#1 </a:t>
            </a:r>
            <a:r>
              <a:rPr kumimoji="0" lang="en-US" sz="2400" b="1" i="0" u="none" strike="noStrike" kern="1200" cap="none" spc="0" normalizeH="0" baseline="0" noProof="0" dirty="0">
                <a:ln>
                  <a:noFill/>
                </a:ln>
                <a:solidFill>
                  <a:srgbClr val="00C4CC"/>
                </a:solidFill>
                <a:effectLst/>
                <a:uLnTx/>
                <a:uFillTx/>
                <a:latin typeface="Century Gothic" panose="020B0502020202020204" pitchFamily="34" charset="0"/>
                <a:ea typeface="+mn-ea"/>
                <a:cs typeface="+mn-cs"/>
              </a:rPr>
              <a:t>Wrong incentives </a:t>
            </a:r>
            <a:r>
              <a:rPr kumimoji="0" lang="en-US" sz="2400" b="0" i="0" u="none" strike="noStrike" kern="1200" cap="none" spc="0" normalizeH="0" baseline="0" noProof="0" dirty="0">
                <a:ln>
                  <a:noFill/>
                </a:ln>
                <a:solidFill>
                  <a:schemeClr val="accent1">
                    <a:lumMod val="50000"/>
                  </a:schemeClr>
                </a:solidFill>
                <a:effectLst/>
                <a:uLnTx/>
                <a:uFillTx/>
                <a:latin typeface="Century Gothic" panose="020B0502020202020204" pitchFamily="34" charset="0"/>
                <a:ea typeface="+mn-ea"/>
                <a:cs typeface="+mn-cs"/>
              </a:rPr>
              <a:t>lead to a </a:t>
            </a:r>
            <a:r>
              <a:rPr kumimoji="0" lang="en-US" sz="2400" i="0" u="none" strike="noStrike" kern="1200" cap="none" spc="0" normalizeH="0" baseline="0" noProof="0" dirty="0">
                <a:ln>
                  <a:noFill/>
                </a:ln>
                <a:solidFill>
                  <a:schemeClr val="accent1">
                    <a:lumMod val="50000"/>
                  </a:schemeClr>
                </a:solidFill>
                <a:effectLst/>
                <a:uLnTx/>
                <a:uFillTx/>
                <a:latin typeface="Century Gothic" panose="020B0502020202020204" pitchFamily="34" charset="0"/>
                <a:ea typeface="+mn-ea"/>
                <a:cs typeface="+mn-cs"/>
              </a:rPr>
              <a:t>lot of research, but</a:t>
            </a:r>
            <a:r>
              <a:rPr kumimoji="0" lang="en-US" sz="2400" b="1" i="0" u="none" strike="noStrike" kern="1200" cap="none" spc="0" normalizeH="0" baseline="0" noProof="0" dirty="0">
                <a:ln>
                  <a:noFill/>
                </a:ln>
                <a:solidFill>
                  <a:srgbClr val="FFC000"/>
                </a:solidFill>
                <a:effectLst/>
                <a:uLnTx/>
                <a:uFillTx/>
                <a:latin typeface="Century Gothic" panose="020B0502020202020204" pitchFamily="34" charset="0"/>
                <a:ea typeface="+mn-ea"/>
                <a:cs typeface="+mn-cs"/>
              </a:rPr>
              <a:t> possibly of low quality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b="0" i="0" u="none" strike="noStrike" kern="1200" cap="none" spc="0" normalizeH="0" baseline="0" noProof="0" dirty="0">
              <a:ln>
                <a:noFill/>
              </a:ln>
              <a:solidFill>
                <a:srgbClr val="002060"/>
              </a:solidFill>
              <a:effectLst/>
              <a:uLnTx/>
              <a:uFillTx/>
              <a:latin typeface="Century Gothic" panose="020B0502020202020204" pitchFamily="34" charset="0"/>
              <a:ea typeface="+mn-ea"/>
              <a:cs typeface="+mn-cs"/>
            </a:endParaRPr>
          </a:p>
        </p:txBody>
      </p:sp>
      <p:pic>
        <p:nvPicPr>
          <p:cNvPr id="16" name="Picture 15">
            <a:extLst>
              <a:ext uri="{FF2B5EF4-FFF2-40B4-BE49-F238E27FC236}">
                <a16:creationId xmlns:a16="http://schemas.microsoft.com/office/drawing/2014/main" id="{2462BC3B-6749-45B3-A8E9-852DCCCD575E}"/>
              </a:ext>
            </a:extLst>
          </p:cNvPr>
          <p:cNvPicPr>
            <a:picLocks noChangeAspect="1"/>
          </p:cNvPicPr>
          <p:nvPr/>
        </p:nvPicPr>
        <p:blipFill>
          <a:blip r:embed="rId3"/>
          <a:stretch>
            <a:fillRect/>
          </a:stretch>
        </p:blipFill>
        <p:spPr>
          <a:xfrm>
            <a:off x="203200" y="2270061"/>
            <a:ext cx="5080000" cy="3255346"/>
          </a:xfrm>
          <a:prstGeom prst="rect">
            <a:avLst/>
          </a:prstGeom>
        </p:spPr>
      </p:pic>
      <p:sp>
        <p:nvSpPr>
          <p:cNvPr id="17" name="Arrow: Right 16">
            <a:extLst>
              <a:ext uri="{FF2B5EF4-FFF2-40B4-BE49-F238E27FC236}">
                <a16:creationId xmlns:a16="http://schemas.microsoft.com/office/drawing/2014/main" id="{FA2EE0AB-175A-40D0-B6EE-68B86FF24F0B}"/>
              </a:ext>
            </a:extLst>
          </p:cNvPr>
          <p:cNvSpPr/>
          <p:nvPr/>
        </p:nvSpPr>
        <p:spPr>
          <a:xfrm>
            <a:off x="5532655" y="3181977"/>
            <a:ext cx="475013" cy="584775"/>
          </a:xfrm>
          <a:prstGeom prst="rightArrow">
            <a:avLst/>
          </a:prstGeom>
          <a:solidFill>
            <a:srgbClr val="00C4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9" name="TextBox 18">
            <a:extLst>
              <a:ext uri="{FF2B5EF4-FFF2-40B4-BE49-F238E27FC236}">
                <a16:creationId xmlns:a16="http://schemas.microsoft.com/office/drawing/2014/main" id="{53392E23-262D-43E5-86BA-551C98D814E8}"/>
              </a:ext>
            </a:extLst>
          </p:cNvPr>
          <p:cNvSpPr txBox="1"/>
          <p:nvPr/>
        </p:nvSpPr>
        <p:spPr>
          <a:xfrm>
            <a:off x="6326214" y="3058865"/>
            <a:ext cx="4472734" cy="830997"/>
          </a:xfrm>
          <a:prstGeom prst="rect">
            <a:avLst/>
          </a:prstGeom>
          <a:solidFill>
            <a:srgbClr val="FFC000"/>
          </a:solidFill>
        </p:spPr>
        <p:txBody>
          <a:bodyPr wrap="square">
            <a:spAutoFit/>
          </a:bodyPr>
          <a:lstStyle/>
          <a:p>
            <a:pPr algn="ctr"/>
            <a:r>
              <a:rPr lang="en-GB" sz="2400" b="0" i="0" u="none" strike="noStrike" baseline="0" dirty="0">
                <a:solidFill>
                  <a:srgbClr val="000000"/>
                </a:solidFill>
                <a:latin typeface="Century Gothic" panose="020B0502020202020204" pitchFamily="34" charset="0"/>
              </a:rPr>
              <a:t>Lower rigor</a:t>
            </a:r>
          </a:p>
          <a:p>
            <a:pPr algn="ctr"/>
            <a:r>
              <a:rPr lang="en-GB" sz="2400" dirty="0">
                <a:solidFill>
                  <a:srgbClr val="000000"/>
                </a:solidFill>
                <a:latin typeface="Century Gothic" panose="020B0502020202020204" pitchFamily="34" charset="0"/>
              </a:rPr>
              <a:t>(“</a:t>
            </a:r>
            <a:r>
              <a:rPr lang="en-GB" sz="2400" i="1" dirty="0">
                <a:solidFill>
                  <a:srgbClr val="000000"/>
                </a:solidFill>
                <a:latin typeface="Century Gothic" panose="020B0502020202020204" pitchFamily="34" charset="0"/>
              </a:rPr>
              <a:t>r-</a:t>
            </a:r>
            <a:r>
              <a:rPr lang="en-GB" sz="2400" dirty="0">
                <a:solidFill>
                  <a:srgbClr val="000000"/>
                </a:solidFill>
                <a:latin typeface="Century Gothic" panose="020B0502020202020204" pitchFamily="34" charset="0"/>
              </a:rPr>
              <a:t>quality”)</a:t>
            </a:r>
            <a:endParaRPr lang="en-US" sz="1600" dirty="0">
              <a:latin typeface="Century Gothic" panose="020B0502020202020204" pitchFamily="34" charset="0"/>
            </a:endParaRPr>
          </a:p>
        </p:txBody>
      </p:sp>
      <p:sp>
        <p:nvSpPr>
          <p:cNvPr id="20" name="TextBox 19">
            <a:extLst>
              <a:ext uri="{FF2B5EF4-FFF2-40B4-BE49-F238E27FC236}">
                <a16:creationId xmlns:a16="http://schemas.microsoft.com/office/drawing/2014/main" id="{71EAC2B7-5CD8-46C6-9B0C-29F40BE62182}"/>
              </a:ext>
            </a:extLst>
          </p:cNvPr>
          <p:cNvSpPr txBox="1"/>
          <p:nvPr/>
        </p:nvSpPr>
        <p:spPr>
          <a:xfrm>
            <a:off x="6326214" y="4055575"/>
            <a:ext cx="4472734" cy="830997"/>
          </a:xfrm>
          <a:prstGeom prst="rect">
            <a:avLst/>
          </a:prstGeom>
          <a:solidFill>
            <a:srgbClr val="FFC000"/>
          </a:solidFill>
        </p:spPr>
        <p:txBody>
          <a:bodyPr wrap="square">
            <a:spAutoFit/>
          </a:bodyPr>
          <a:lstStyle/>
          <a:p>
            <a:pPr algn="ctr"/>
            <a:r>
              <a:rPr lang="en-GB" sz="2400" b="0" i="0" u="none" strike="noStrike" baseline="0" dirty="0">
                <a:solidFill>
                  <a:srgbClr val="000000"/>
                </a:solidFill>
                <a:latin typeface="Century Gothic" panose="020B0502020202020204" pitchFamily="34" charset="0"/>
              </a:rPr>
              <a:t>Lower practical importance</a:t>
            </a:r>
          </a:p>
          <a:p>
            <a:pPr algn="ctr"/>
            <a:r>
              <a:rPr lang="en-GB" sz="2400" dirty="0">
                <a:solidFill>
                  <a:srgbClr val="000000"/>
                </a:solidFill>
                <a:latin typeface="Century Gothic" panose="020B0502020202020204" pitchFamily="34" charset="0"/>
              </a:rPr>
              <a:t>(“</a:t>
            </a:r>
            <a:r>
              <a:rPr lang="en-GB" sz="2400" i="1" dirty="0">
                <a:solidFill>
                  <a:srgbClr val="000000"/>
                </a:solidFill>
                <a:latin typeface="Century Gothic" panose="020B0502020202020204" pitchFamily="34" charset="0"/>
              </a:rPr>
              <a:t>q-</a:t>
            </a:r>
            <a:r>
              <a:rPr lang="en-GB" sz="2400" dirty="0">
                <a:solidFill>
                  <a:srgbClr val="000000"/>
                </a:solidFill>
                <a:latin typeface="Century Gothic" panose="020B0502020202020204" pitchFamily="34" charset="0"/>
              </a:rPr>
              <a:t>quality”)</a:t>
            </a:r>
            <a:endParaRPr lang="en-US" sz="1600" dirty="0">
              <a:latin typeface="Century Gothic" panose="020B0502020202020204" pitchFamily="34" charset="0"/>
            </a:endParaRPr>
          </a:p>
        </p:txBody>
      </p:sp>
      <p:sp>
        <p:nvSpPr>
          <p:cNvPr id="21" name="Arrow: Right 20">
            <a:extLst>
              <a:ext uri="{FF2B5EF4-FFF2-40B4-BE49-F238E27FC236}">
                <a16:creationId xmlns:a16="http://schemas.microsoft.com/office/drawing/2014/main" id="{270BBDD7-42DE-4283-8F9E-20BA5EBA98E2}"/>
              </a:ext>
            </a:extLst>
          </p:cNvPr>
          <p:cNvSpPr/>
          <p:nvPr/>
        </p:nvSpPr>
        <p:spPr>
          <a:xfrm>
            <a:off x="5532655" y="4178687"/>
            <a:ext cx="475013" cy="584775"/>
          </a:xfrm>
          <a:prstGeom prst="rightArrow">
            <a:avLst/>
          </a:prstGeom>
          <a:solidFill>
            <a:srgbClr val="00C4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4" name="TextBox 23">
            <a:extLst>
              <a:ext uri="{FF2B5EF4-FFF2-40B4-BE49-F238E27FC236}">
                <a16:creationId xmlns:a16="http://schemas.microsoft.com/office/drawing/2014/main" id="{12156362-49E8-4DEA-AE39-4A2F58CF1221}"/>
              </a:ext>
            </a:extLst>
          </p:cNvPr>
          <p:cNvSpPr txBox="1"/>
          <p:nvPr/>
        </p:nvSpPr>
        <p:spPr>
          <a:xfrm>
            <a:off x="413650" y="5799816"/>
            <a:ext cx="11554073" cy="276999"/>
          </a:xfrm>
          <a:prstGeom prst="rect">
            <a:avLst/>
          </a:prstGeom>
          <a:noFill/>
        </p:spPr>
        <p:txBody>
          <a:bodyPr wrap="square">
            <a:spAutoFit/>
          </a:bodyPr>
          <a:lstStyle/>
          <a:p>
            <a:r>
              <a:rPr lang="en-US" sz="1200" b="0" i="0" u="none" strike="noStrike" dirty="0">
                <a:solidFill>
                  <a:srgbClr val="287777"/>
                </a:solidFill>
                <a:effectLst/>
              </a:rPr>
              <a:t>N = 234. Results from our survey of research faculty in business schools across 20 countries (63.7% affiliated with schools ranked in the Top 100 FT Global MBA ranking).</a:t>
            </a:r>
            <a:endParaRPr lang="en-US" sz="1200" dirty="0"/>
          </a:p>
        </p:txBody>
      </p:sp>
    </p:spTree>
    <p:extLst>
      <p:ext uri="{BB962C8B-B14F-4D97-AF65-F5344CB8AC3E}">
        <p14:creationId xmlns:p14="http://schemas.microsoft.com/office/powerpoint/2010/main" val="14986718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E233B88-332B-431F-84D1-BE42D4329EA9}"/>
              </a:ext>
            </a:extLst>
          </p:cNvPr>
          <p:cNvSpPr/>
          <p:nvPr/>
        </p:nvSpPr>
        <p:spPr>
          <a:xfrm>
            <a:off x="345827" y="814862"/>
            <a:ext cx="5632941" cy="4572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a:extLst>
              <a:ext uri="{FF2B5EF4-FFF2-40B4-BE49-F238E27FC236}">
                <a16:creationId xmlns:a16="http://schemas.microsoft.com/office/drawing/2014/main" id="{6120200C-F514-4D58-8689-AC6D3ACD4764}"/>
              </a:ext>
            </a:extLst>
          </p:cNvPr>
          <p:cNvSpPr>
            <a:spLocks noGrp="1"/>
          </p:cNvSpPr>
          <p:nvPr>
            <p:ph type="body" sz="quarter" idx="10"/>
          </p:nvPr>
        </p:nvSpPr>
        <p:spPr>
          <a:xfrm>
            <a:off x="228599" y="152400"/>
            <a:ext cx="3768969" cy="269632"/>
          </a:xfrm>
        </p:spPr>
        <p:txBody>
          <a:bodyPr/>
          <a:lstStyle/>
          <a:p>
            <a:r>
              <a:rPr lang="en-US" dirty="0"/>
              <a:t>From: Stremersch, Winer and Camacho (2021)</a:t>
            </a:r>
          </a:p>
          <a:p>
            <a:endParaRPr lang="en-US" dirty="0"/>
          </a:p>
        </p:txBody>
      </p:sp>
      <p:sp>
        <p:nvSpPr>
          <p:cNvPr id="6" name="TextBox 5">
            <a:extLst>
              <a:ext uri="{FF2B5EF4-FFF2-40B4-BE49-F238E27FC236}">
                <a16:creationId xmlns:a16="http://schemas.microsoft.com/office/drawing/2014/main" id="{C116E191-A028-42DF-92D8-78EFF05E39D4}"/>
              </a:ext>
            </a:extLst>
          </p:cNvPr>
          <p:cNvSpPr txBox="1"/>
          <p:nvPr/>
        </p:nvSpPr>
        <p:spPr>
          <a:xfrm>
            <a:off x="345828" y="810397"/>
            <a:ext cx="6641125" cy="461665"/>
          </a:xfrm>
          <a:prstGeom prst="rect">
            <a:avLst/>
          </a:prstGeom>
          <a:noFill/>
        </p:spPr>
        <p:txBody>
          <a:bodyPr wrap="square">
            <a:spAutoFit/>
          </a:bodyPr>
          <a:lstStyle/>
          <a:p>
            <a:r>
              <a:rPr lang="en-US" sz="2400" b="1" dirty="0">
                <a:solidFill>
                  <a:schemeClr val="bg1"/>
                </a:solidFill>
                <a:latin typeface="Century Gothic" panose="020B0502020202020204" pitchFamily="34" charset="0"/>
              </a:rPr>
              <a:t>Major Issues Facing Business Schools</a:t>
            </a:r>
          </a:p>
        </p:txBody>
      </p:sp>
      <p:sp>
        <p:nvSpPr>
          <p:cNvPr id="10" name="TextBox 9">
            <a:extLst>
              <a:ext uri="{FF2B5EF4-FFF2-40B4-BE49-F238E27FC236}">
                <a16:creationId xmlns:a16="http://schemas.microsoft.com/office/drawing/2014/main" id="{79AFC127-798B-49C9-9CEB-FB9869774923}"/>
              </a:ext>
            </a:extLst>
          </p:cNvPr>
          <p:cNvSpPr txBox="1"/>
          <p:nvPr/>
        </p:nvSpPr>
        <p:spPr>
          <a:xfrm>
            <a:off x="345827" y="2382989"/>
            <a:ext cx="11436598" cy="846386"/>
          </a:xfrm>
          <a:prstGeom prst="rect">
            <a:avLst/>
          </a:prstGeom>
          <a:solidFill>
            <a:srgbClr val="00C4CC"/>
          </a:solidFill>
        </p:spPr>
        <p:txBody>
          <a:bodyPr wrap="square">
            <a:spAutoFit/>
          </a:bodyPr>
          <a:lstStyle/>
          <a:p>
            <a:r>
              <a:rPr lang="en-GB" sz="1600" b="1" i="0" u="none" strike="noStrike" baseline="0" dirty="0">
                <a:solidFill>
                  <a:schemeClr val="bg1"/>
                </a:solidFill>
                <a:latin typeface="Century Gothic" panose="020B0502020202020204" pitchFamily="34" charset="0"/>
              </a:rPr>
              <a:t>“I personally view it [a growing reliance on counting] as a very negative trend because people start gaming the citation count.”</a:t>
            </a:r>
          </a:p>
          <a:p>
            <a:endParaRPr lang="en-GB" sz="400" b="1" i="0" u="none" strike="noStrike" baseline="0" dirty="0">
              <a:solidFill>
                <a:schemeClr val="bg1"/>
              </a:solidFill>
              <a:latin typeface="Century Gothic" panose="020B0502020202020204" pitchFamily="34" charset="0"/>
            </a:endParaRPr>
          </a:p>
          <a:p>
            <a:pPr algn="r"/>
            <a:r>
              <a:rPr lang="en-GB" sz="1100" b="1" dirty="0">
                <a:solidFill>
                  <a:schemeClr val="bg1"/>
                </a:solidFill>
                <a:latin typeface="Century Gothic" panose="020B0502020202020204" pitchFamily="34" charset="0"/>
              </a:rPr>
              <a:t>Current dean at a U.S. Financial Times top 100 business school</a:t>
            </a:r>
            <a:endParaRPr lang="en-US" sz="1100" b="1" dirty="0">
              <a:solidFill>
                <a:schemeClr val="bg1"/>
              </a:solidFill>
              <a:latin typeface="Century Gothic" panose="020B0502020202020204" pitchFamily="34" charset="0"/>
            </a:endParaRPr>
          </a:p>
        </p:txBody>
      </p:sp>
      <p:sp>
        <p:nvSpPr>
          <p:cNvPr id="11" name="TextBox 10">
            <a:extLst>
              <a:ext uri="{FF2B5EF4-FFF2-40B4-BE49-F238E27FC236}">
                <a16:creationId xmlns:a16="http://schemas.microsoft.com/office/drawing/2014/main" id="{82191080-5153-440E-89F7-F224958F665A}"/>
              </a:ext>
            </a:extLst>
          </p:cNvPr>
          <p:cNvSpPr txBox="1"/>
          <p:nvPr/>
        </p:nvSpPr>
        <p:spPr>
          <a:xfrm>
            <a:off x="345827" y="3310230"/>
            <a:ext cx="11436598" cy="769441"/>
          </a:xfrm>
          <a:prstGeom prst="rect">
            <a:avLst/>
          </a:prstGeom>
          <a:solidFill>
            <a:srgbClr val="00C4CC"/>
          </a:solidFill>
        </p:spPr>
        <p:txBody>
          <a:bodyPr wrap="square">
            <a:spAutoFit/>
          </a:bodyPr>
          <a:lstStyle/>
          <a:p>
            <a:r>
              <a:rPr lang="en-GB" sz="1600" b="1" i="0" u="none" strike="noStrike" baseline="0" dirty="0">
                <a:solidFill>
                  <a:schemeClr val="bg1"/>
                </a:solidFill>
                <a:latin typeface="Century Gothic" panose="020B0502020202020204" pitchFamily="34" charset="0"/>
              </a:rPr>
              <a:t>“Now that we have metrics and now that people are scored on those metrics, I think that the system does – it shouldn’t, but it does - put a greater emphasis on those numbers and less on, for example, creativity.”</a:t>
            </a:r>
            <a:endParaRPr lang="en-GB" sz="400" b="1" i="0" u="none" strike="noStrike" baseline="0" dirty="0">
              <a:solidFill>
                <a:schemeClr val="bg1"/>
              </a:solidFill>
              <a:latin typeface="Century Gothic" panose="020B0502020202020204" pitchFamily="34" charset="0"/>
            </a:endParaRPr>
          </a:p>
          <a:p>
            <a:pPr algn="r"/>
            <a:r>
              <a:rPr lang="en-GB" sz="1100" b="1" dirty="0">
                <a:solidFill>
                  <a:schemeClr val="bg1"/>
                </a:solidFill>
                <a:latin typeface="Century Gothic" panose="020B0502020202020204" pitchFamily="34" charset="0"/>
              </a:rPr>
              <a:t>Current vice-dean at a U.S. Financial Times top 10 business school</a:t>
            </a:r>
            <a:endParaRPr lang="en-US" sz="1100" b="1" dirty="0">
              <a:solidFill>
                <a:schemeClr val="bg1"/>
              </a:solidFill>
              <a:latin typeface="Century Gothic" panose="020B0502020202020204" pitchFamily="34" charset="0"/>
            </a:endParaRPr>
          </a:p>
        </p:txBody>
      </p:sp>
      <p:sp>
        <p:nvSpPr>
          <p:cNvPr id="14" name="TextBox 13">
            <a:extLst>
              <a:ext uri="{FF2B5EF4-FFF2-40B4-BE49-F238E27FC236}">
                <a16:creationId xmlns:a16="http://schemas.microsoft.com/office/drawing/2014/main" id="{CC4B2DBF-0477-4CF7-B26A-2F81F62B9171}"/>
              </a:ext>
            </a:extLst>
          </p:cNvPr>
          <p:cNvSpPr txBox="1"/>
          <p:nvPr/>
        </p:nvSpPr>
        <p:spPr>
          <a:xfrm>
            <a:off x="345826" y="4160526"/>
            <a:ext cx="11436598" cy="846386"/>
          </a:xfrm>
          <a:prstGeom prst="rect">
            <a:avLst/>
          </a:prstGeom>
          <a:solidFill>
            <a:srgbClr val="FFC000"/>
          </a:solidFill>
        </p:spPr>
        <p:txBody>
          <a:bodyPr wrap="square">
            <a:spAutoFit/>
          </a:bodyPr>
          <a:lstStyle/>
          <a:p>
            <a:r>
              <a:rPr lang="en-GB" sz="1600" b="1" i="0" u="none" strike="noStrike" baseline="0" dirty="0">
                <a:solidFill>
                  <a:srgbClr val="000000"/>
                </a:solidFill>
                <a:latin typeface="Century Gothic" panose="020B0502020202020204" pitchFamily="34" charset="0"/>
              </a:rPr>
              <a:t>“When I look at what's in the journals it strikes me that most of it is pretty irrelevant to what's going on in the world. So, I think that's a huge issue.”</a:t>
            </a:r>
          </a:p>
          <a:p>
            <a:endParaRPr lang="en-GB" sz="400" b="1" i="0" u="none" strike="noStrike" baseline="0" dirty="0">
              <a:solidFill>
                <a:srgbClr val="000000"/>
              </a:solidFill>
              <a:latin typeface="Century Gothic" panose="020B0502020202020204" pitchFamily="34" charset="0"/>
            </a:endParaRPr>
          </a:p>
          <a:p>
            <a:pPr algn="r"/>
            <a:r>
              <a:rPr lang="en-GB" sz="1100" b="1" dirty="0">
                <a:solidFill>
                  <a:srgbClr val="000000"/>
                </a:solidFill>
                <a:latin typeface="Century Gothic" panose="020B0502020202020204" pitchFamily="34" charset="0"/>
              </a:rPr>
              <a:t>Former dean at a U.S. Financial Times top 30 business school</a:t>
            </a:r>
            <a:endParaRPr lang="en-US" sz="1100" b="1" dirty="0">
              <a:latin typeface="Century Gothic" panose="020B0502020202020204" pitchFamily="34" charset="0"/>
            </a:endParaRPr>
          </a:p>
        </p:txBody>
      </p:sp>
      <p:sp>
        <p:nvSpPr>
          <p:cNvPr id="18" name="TextBox 17">
            <a:extLst>
              <a:ext uri="{FF2B5EF4-FFF2-40B4-BE49-F238E27FC236}">
                <a16:creationId xmlns:a16="http://schemas.microsoft.com/office/drawing/2014/main" id="{66C8F544-4B4D-4FE8-BE00-B845F06B1F7D}"/>
              </a:ext>
            </a:extLst>
          </p:cNvPr>
          <p:cNvSpPr txBox="1"/>
          <p:nvPr/>
        </p:nvSpPr>
        <p:spPr>
          <a:xfrm>
            <a:off x="345826" y="5087767"/>
            <a:ext cx="11436598" cy="846386"/>
          </a:xfrm>
          <a:prstGeom prst="rect">
            <a:avLst/>
          </a:prstGeom>
          <a:solidFill>
            <a:srgbClr val="FFC000"/>
          </a:solidFill>
        </p:spPr>
        <p:txBody>
          <a:bodyPr wrap="square">
            <a:spAutoFit/>
          </a:bodyPr>
          <a:lstStyle/>
          <a:p>
            <a:r>
              <a:rPr lang="en-GB" sz="1600" b="1" i="0" u="none" strike="noStrike" baseline="0" dirty="0">
                <a:solidFill>
                  <a:srgbClr val="000000"/>
                </a:solidFill>
                <a:latin typeface="Century Gothic" panose="020B0502020202020204" pitchFamily="34" charset="0"/>
              </a:rPr>
              <a:t>“[Academic research in business schools] feels like a small set of people speaking to each other about something that nobody cares about. I may be a little harsh here, but it is often not applicable to the kind of problems I see...” </a:t>
            </a:r>
          </a:p>
          <a:p>
            <a:endParaRPr lang="en-GB" sz="400" b="1" i="0" u="none" strike="noStrike" baseline="0" dirty="0">
              <a:solidFill>
                <a:srgbClr val="000000"/>
              </a:solidFill>
              <a:latin typeface="Century Gothic" panose="020B0502020202020204" pitchFamily="34" charset="0"/>
            </a:endParaRPr>
          </a:p>
          <a:p>
            <a:pPr algn="r"/>
            <a:r>
              <a:rPr lang="en-GB" sz="1100" b="1" dirty="0">
                <a:solidFill>
                  <a:srgbClr val="000000"/>
                </a:solidFill>
                <a:latin typeface="Century Gothic" panose="020B0502020202020204" pitchFamily="34" charset="0"/>
              </a:rPr>
              <a:t>Current senior executive at a cohesion institution that bridges academia and practice</a:t>
            </a:r>
            <a:endParaRPr lang="en-US" sz="1100" b="1" dirty="0">
              <a:latin typeface="Century Gothic" panose="020B0502020202020204" pitchFamily="34" charset="0"/>
            </a:endParaRPr>
          </a:p>
        </p:txBody>
      </p:sp>
      <p:sp>
        <p:nvSpPr>
          <p:cNvPr id="12" name="TextBox 11">
            <a:extLst>
              <a:ext uri="{FF2B5EF4-FFF2-40B4-BE49-F238E27FC236}">
                <a16:creationId xmlns:a16="http://schemas.microsoft.com/office/drawing/2014/main" id="{3278CB2F-FEF8-4BBD-B9CD-92BB515A8DC4}"/>
              </a:ext>
            </a:extLst>
          </p:cNvPr>
          <p:cNvSpPr txBox="1"/>
          <p:nvPr/>
        </p:nvSpPr>
        <p:spPr>
          <a:xfrm>
            <a:off x="345826" y="1592846"/>
            <a:ext cx="12125573" cy="738664"/>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002060"/>
                </a:solidFill>
                <a:effectLst/>
                <a:uLnTx/>
                <a:uFillTx/>
                <a:latin typeface="Century Gothic" panose="020B0502020202020204" pitchFamily="34" charset="0"/>
                <a:ea typeface="+mn-ea"/>
                <a:cs typeface="+mn-cs"/>
              </a:rPr>
              <a:t>#1 </a:t>
            </a:r>
            <a:r>
              <a:rPr kumimoji="0" lang="en-US" sz="2400" b="1" i="0" u="none" strike="noStrike" kern="1200" cap="none" spc="0" normalizeH="0" baseline="0" noProof="0" dirty="0">
                <a:ln>
                  <a:noFill/>
                </a:ln>
                <a:solidFill>
                  <a:srgbClr val="00C4CC"/>
                </a:solidFill>
                <a:effectLst/>
                <a:uLnTx/>
                <a:uFillTx/>
                <a:latin typeface="Century Gothic" panose="020B0502020202020204" pitchFamily="34" charset="0"/>
                <a:ea typeface="+mn-ea"/>
                <a:cs typeface="+mn-cs"/>
              </a:rPr>
              <a:t>Wrong incentives </a:t>
            </a:r>
            <a:r>
              <a:rPr kumimoji="0" lang="en-US" sz="2400" b="0" i="0" u="none" strike="noStrike" kern="1200" cap="none" spc="0" normalizeH="0" baseline="0" noProof="0" dirty="0">
                <a:ln>
                  <a:noFill/>
                </a:ln>
                <a:solidFill>
                  <a:schemeClr val="accent1">
                    <a:lumMod val="50000"/>
                  </a:schemeClr>
                </a:solidFill>
                <a:effectLst/>
                <a:uLnTx/>
                <a:uFillTx/>
                <a:latin typeface="Century Gothic" panose="020B0502020202020204" pitchFamily="34" charset="0"/>
                <a:ea typeface="+mn-ea"/>
                <a:cs typeface="+mn-cs"/>
              </a:rPr>
              <a:t>lead to a </a:t>
            </a:r>
            <a:r>
              <a:rPr kumimoji="0" lang="en-US" sz="2400" i="0" u="none" strike="noStrike" kern="1200" cap="none" spc="0" normalizeH="0" baseline="0" noProof="0" dirty="0">
                <a:ln>
                  <a:noFill/>
                </a:ln>
                <a:solidFill>
                  <a:schemeClr val="accent1">
                    <a:lumMod val="50000"/>
                  </a:schemeClr>
                </a:solidFill>
                <a:effectLst/>
                <a:uLnTx/>
                <a:uFillTx/>
                <a:latin typeface="Century Gothic" panose="020B0502020202020204" pitchFamily="34" charset="0"/>
                <a:ea typeface="+mn-ea"/>
                <a:cs typeface="+mn-cs"/>
              </a:rPr>
              <a:t>lot of research, but</a:t>
            </a:r>
            <a:r>
              <a:rPr kumimoji="0" lang="en-US" sz="2400" b="1" i="0" u="none" strike="noStrike" kern="1200" cap="none" spc="0" normalizeH="0" baseline="0" noProof="0" dirty="0">
                <a:ln>
                  <a:noFill/>
                </a:ln>
                <a:solidFill>
                  <a:srgbClr val="FFC000"/>
                </a:solidFill>
                <a:effectLst/>
                <a:uLnTx/>
                <a:uFillTx/>
                <a:latin typeface="Century Gothic" panose="020B0502020202020204" pitchFamily="34" charset="0"/>
                <a:ea typeface="+mn-ea"/>
                <a:cs typeface="+mn-cs"/>
              </a:rPr>
              <a:t> possibly of low quality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b="0" i="0" u="none" strike="noStrike" kern="1200" cap="none" spc="0" normalizeH="0" baseline="0" noProof="0" dirty="0">
              <a:ln>
                <a:noFill/>
              </a:ln>
              <a:solidFill>
                <a:srgbClr val="002060"/>
              </a:solidFill>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16916620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E233B88-332B-431F-84D1-BE42D4329EA9}"/>
              </a:ext>
            </a:extLst>
          </p:cNvPr>
          <p:cNvSpPr/>
          <p:nvPr/>
        </p:nvSpPr>
        <p:spPr>
          <a:xfrm>
            <a:off x="345827" y="814862"/>
            <a:ext cx="5632941" cy="4572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a:extLst>
              <a:ext uri="{FF2B5EF4-FFF2-40B4-BE49-F238E27FC236}">
                <a16:creationId xmlns:a16="http://schemas.microsoft.com/office/drawing/2014/main" id="{6120200C-F514-4D58-8689-AC6D3ACD4764}"/>
              </a:ext>
            </a:extLst>
          </p:cNvPr>
          <p:cNvSpPr>
            <a:spLocks noGrp="1"/>
          </p:cNvSpPr>
          <p:nvPr>
            <p:ph type="body" sz="quarter" idx="10"/>
          </p:nvPr>
        </p:nvSpPr>
        <p:spPr>
          <a:xfrm>
            <a:off x="228599" y="152400"/>
            <a:ext cx="3768969" cy="269632"/>
          </a:xfrm>
        </p:spPr>
        <p:txBody>
          <a:bodyPr/>
          <a:lstStyle/>
          <a:p>
            <a:r>
              <a:rPr lang="en-US" dirty="0"/>
              <a:t>From: Stremersch, Winer and Camacho (2021)</a:t>
            </a:r>
          </a:p>
          <a:p>
            <a:endParaRPr lang="en-US" dirty="0"/>
          </a:p>
        </p:txBody>
      </p:sp>
      <p:sp>
        <p:nvSpPr>
          <p:cNvPr id="6" name="TextBox 5">
            <a:extLst>
              <a:ext uri="{FF2B5EF4-FFF2-40B4-BE49-F238E27FC236}">
                <a16:creationId xmlns:a16="http://schemas.microsoft.com/office/drawing/2014/main" id="{C116E191-A028-42DF-92D8-78EFF05E39D4}"/>
              </a:ext>
            </a:extLst>
          </p:cNvPr>
          <p:cNvSpPr txBox="1"/>
          <p:nvPr/>
        </p:nvSpPr>
        <p:spPr>
          <a:xfrm>
            <a:off x="345828" y="810397"/>
            <a:ext cx="6641125" cy="461665"/>
          </a:xfrm>
          <a:prstGeom prst="rect">
            <a:avLst/>
          </a:prstGeom>
          <a:noFill/>
        </p:spPr>
        <p:txBody>
          <a:bodyPr wrap="square">
            <a:spAutoFit/>
          </a:bodyPr>
          <a:lstStyle/>
          <a:p>
            <a:r>
              <a:rPr lang="en-US" sz="2400" b="1" dirty="0">
                <a:solidFill>
                  <a:schemeClr val="bg1"/>
                </a:solidFill>
                <a:latin typeface="Century Gothic" panose="020B0502020202020204" pitchFamily="34" charset="0"/>
              </a:rPr>
              <a:t>Major Issues Facing Business Schools</a:t>
            </a:r>
          </a:p>
        </p:txBody>
      </p:sp>
      <p:sp>
        <p:nvSpPr>
          <p:cNvPr id="9" name="TextBox 8">
            <a:extLst>
              <a:ext uri="{FF2B5EF4-FFF2-40B4-BE49-F238E27FC236}">
                <a16:creationId xmlns:a16="http://schemas.microsoft.com/office/drawing/2014/main" id="{E23967DD-D3CB-42C1-BBA8-146BF44B98BC}"/>
              </a:ext>
            </a:extLst>
          </p:cNvPr>
          <p:cNvSpPr txBox="1"/>
          <p:nvPr/>
        </p:nvSpPr>
        <p:spPr>
          <a:xfrm>
            <a:off x="345827" y="1592846"/>
            <a:ext cx="11353804" cy="52322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002060"/>
                </a:solidFill>
                <a:effectLst/>
                <a:uLnTx/>
                <a:uFillTx/>
                <a:latin typeface="Century Gothic" panose="020B0502020202020204" pitchFamily="34" charset="0"/>
                <a:ea typeface="+mn-ea"/>
                <a:cs typeface="+mn-cs"/>
              </a:rPr>
              <a:t>#2 </a:t>
            </a:r>
            <a:r>
              <a:rPr kumimoji="0" lang="en-US" sz="2800" b="1" i="0" u="none" strike="noStrike" kern="1200" cap="none" spc="0" normalizeH="0" baseline="0" noProof="0" dirty="0">
                <a:ln>
                  <a:noFill/>
                </a:ln>
                <a:solidFill>
                  <a:srgbClr val="287777"/>
                </a:solidFill>
                <a:effectLst/>
                <a:uLnTx/>
                <a:uFillTx/>
                <a:latin typeface="Century Gothic" panose="020B0502020202020204" pitchFamily="34" charset="0"/>
                <a:ea typeface="+mn-ea"/>
                <a:cs typeface="+mn-cs"/>
              </a:rPr>
              <a:t>Less relevant research</a:t>
            </a:r>
            <a:r>
              <a:rPr kumimoji="0" lang="en-US" sz="2800" b="0" i="0" u="none" strike="noStrike" kern="1200" cap="none" spc="0" normalizeH="0" baseline="0" noProof="0" dirty="0">
                <a:ln>
                  <a:noFill/>
                </a:ln>
                <a:solidFill>
                  <a:schemeClr val="accent1">
                    <a:lumMod val="50000"/>
                  </a:schemeClr>
                </a:solidFill>
                <a:effectLst/>
                <a:uLnTx/>
                <a:uFillTx/>
                <a:latin typeface="Century Gothic" panose="020B0502020202020204" pitchFamily="34" charset="0"/>
                <a:ea typeface="+mn-ea"/>
                <a:cs typeface="+mn-cs"/>
              </a:rPr>
              <a:t> leads to </a:t>
            </a:r>
            <a:r>
              <a:rPr kumimoji="0" lang="en-US" sz="2800" b="1" i="0" u="none" strike="noStrike" kern="1200" cap="none" spc="0" normalizeH="0" baseline="0" noProof="0" dirty="0">
                <a:ln>
                  <a:noFill/>
                </a:ln>
                <a:solidFill>
                  <a:srgbClr val="A9D18E"/>
                </a:solidFill>
                <a:effectLst/>
                <a:uLnTx/>
                <a:uFillTx/>
                <a:latin typeface="Century Gothic" panose="020B0502020202020204" pitchFamily="34" charset="0"/>
                <a:ea typeface="+mn-ea"/>
                <a:cs typeface="+mn-cs"/>
              </a:rPr>
              <a:t>lower</a:t>
            </a:r>
            <a:r>
              <a:rPr kumimoji="0" lang="en-US" sz="2800" i="0" u="none" strike="noStrike" kern="1200" cap="none" spc="0" normalizeH="0" baseline="0" noProof="0" dirty="0">
                <a:ln>
                  <a:noFill/>
                </a:ln>
                <a:solidFill>
                  <a:schemeClr val="accent1">
                    <a:lumMod val="50000"/>
                  </a:schemeClr>
                </a:solidFill>
                <a:effectLst/>
                <a:uLnTx/>
                <a:uFillTx/>
                <a:latin typeface="Century Gothic" panose="020B0502020202020204" pitchFamily="34" charset="0"/>
                <a:ea typeface="+mn-ea"/>
                <a:cs typeface="+mn-cs"/>
              </a:rPr>
              <a:t> </a:t>
            </a:r>
            <a:r>
              <a:rPr kumimoji="0" lang="en-US" sz="2800" b="1" i="0" u="none" strike="noStrike" kern="1200" cap="none" spc="0" normalizeH="0" baseline="0" noProof="0" dirty="0">
                <a:ln>
                  <a:noFill/>
                </a:ln>
                <a:solidFill>
                  <a:srgbClr val="A9D18E"/>
                </a:solidFill>
                <a:effectLst/>
                <a:uLnTx/>
                <a:uFillTx/>
                <a:latin typeface="Century Gothic" panose="020B0502020202020204" pitchFamily="34" charset="0"/>
                <a:ea typeface="+mn-ea"/>
                <a:cs typeface="+mn-cs"/>
              </a:rPr>
              <a:t>teaching quality </a:t>
            </a:r>
          </a:p>
        </p:txBody>
      </p:sp>
      <p:sp>
        <p:nvSpPr>
          <p:cNvPr id="8" name="TextBox 7">
            <a:extLst>
              <a:ext uri="{FF2B5EF4-FFF2-40B4-BE49-F238E27FC236}">
                <a16:creationId xmlns:a16="http://schemas.microsoft.com/office/drawing/2014/main" id="{2BC64D88-D55E-48E4-B3A3-5D7B2C27184B}"/>
              </a:ext>
            </a:extLst>
          </p:cNvPr>
          <p:cNvSpPr txBox="1"/>
          <p:nvPr/>
        </p:nvSpPr>
        <p:spPr>
          <a:xfrm>
            <a:off x="345827" y="2598003"/>
            <a:ext cx="4472734" cy="830997"/>
          </a:xfrm>
          <a:prstGeom prst="rect">
            <a:avLst/>
          </a:prstGeom>
          <a:solidFill>
            <a:schemeClr val="tx1">
              <a:lumMod val="65000"/>
              <a:lumOff val="35000"/>
            </a:schemeClr>
          </a:solidFill>
        </p:spPr>
        <p:txBody>
          <a:bodyPr wrap="square">
            <a:spAutoFit/>
          </a:bodyPr>
          <a:lstStyle/>
          <a:p>
            <a:pPr algn="ctr"/>
            <a:r>
              <a:rPr lang="en-GB" sz="2400" b="0" i="0" u="none" strike="noStrike" baseline="0" dirty="0">
                <a:solidFill>
                  <a:schemeClr val="bg1"/>
                </a:solidFill>
                <a:latin typeface="Century Gothic" panose="020B0502020202020204" pitchFamily="34" charset="0"/>
              </a:rPr>
              <a:t>Research </a:t>
            </a:r>
          </a:p>
          <a:p>
            <a:pPr algn="ctr"/>
            <a:r>
              <a:rPr lang="en-GB" sz="2400" b="0" i="0" u="none" strike="noStrike" baseline="0" dirty="0">
                <a:solidFill>
                  <a:schemeClr val="bg1"/>
                </a:solidFill>
                <a:latin typeface="Century Gothic" panose="020B0502020202020204" pitchFamily="34" charset="0"/>
              </a:rPr>
              <a:t>quantity</a:t>
            </a:r>
            <a:endParaRPr lang="en-US" sz="1600" dirty="0">
              <a:solidFill>
                <a:schemeClr val="bg1"/>
              </a:solidFill>
              <a:latin typeface="Century Gothic" panose="020B0502020202020204" pitchFamily="34" charset="0"/>
            </a:endParaRPr>
          </a:p>
        </p:txBody>
      </p:sp>
      <p:sp>
        <p:nvSpPr>
          <p:cNvPr id="10" name="TextBox 9">
            <a:extLst>
              <a:ext uri="{FF2B5EF4-FFF2-40B4-BE49-F238E27FC236}">
                <a16:creationId xmlns:a16="http://schemas.microsoft.com/office/drawing/2014/main" id="{D7773FE0-BDED-4C6A-A156-2187956428B4}"/>
              </a:ext>
            </a:extLst>
          </p:cNvPr>
          <p:cNvSpPr txBox="1"/>
          <p:nvPr/>
        </p:nvSpPr>
        <p:spPr>
          <a:xfrm>
            <a:off x="345827" y="3583200"/>
            <a:ext cx="4472734" cy="830997"/>
          </a:xfrm>
          <a:prstGeom prst="rect">
            <a:avLst/>
          </a:prstGeom>
          <a:solidFill>
            <a:schemeClr val="tx1">
              <a:lumMod val="65000"/>
              <a:lumOff val="35000"/>
            </a:schemeClr>
          </a:solidFill>
        </p:spPr>
        <p:txBody>
          <a:bodyPr wrap="square">
            <a:spAutoFit/>
          </a:bodyPr>
          <a:lstStyle/>
          <a:p>
            <a:pPr algn="ctr"/>
            <a:r>
              <a:rPr lang="en-GB" sz="2400" b="0" i="0" u="none" strike="noStrike" baseline="0" dirty="0">
                <a:solidFill>
                  <a:schemeClr val="bg1"/>
                </a:solidFill>
                <a:latin typeface="Century Gothic" panose="020B0502020202020204" pitchFamily="34" charset="0"/>
              </a:rPr>
              <a:t>Rigor</a:t>
            </a:r>
          </a:p>
          <a:p>
            <a:pPr algn="ctr"/>
            <a:r>
              <a:rPr lang="en-GB" sz="2400" dirty="0">
                <a:solidFill>
                  <a:schemeClr val="bg1"/>
                </a:solidFill>
                <a:latin typeface="Century Gothic" panose="020B0502020202020204" pitchFamily="34" charset="0"/>
              </a:rPr>
              <a:t>(“</a:t>
            </a:r>
            <a:r>
              <a:rPr lang="en-GB" sz="2400" i="1" dirty="0">
                <a:solidFill>
                  <a:schemeClr val="bg1"/>
                </a:solidFill>
                <a:latin typeface="Century Gothic" panose="020B0502020202020204" pitchFamily="34" charset="0"/>
              </a:rPr>
              <a:t>r-</a:t>
            </a:r>
            <a:r>
              <a:rPr lang="en-GB" sz="2400" dirty="0">
                <a:solidFill>
                  <a:schemeClr val="bg1"/>
                </a:solidFill>
                <a:latin typeface="Century Gothic" panose="020B0502020202020204" pitchFamily="34" charset="0"/>
              </a:rPr>
              <a:t>quality”)</a:t>
            </a:r>
            <a:endParaRPr lang="en-US" sz="1600" dirty="0">
              <a:solidFill>
                <a:schemeClr val="bg1"/>
              </a:solidFill>
              <a:latin typeface="Century Gothic" panose="020B0502020202020204" pitchFamily="34" charset="0"/>
            </a:endParaRPr>
          </a:p>
        </p:txBody>
      </p:sp>
      <p:sp>
        <p:nvSpPr>
          <p:cNvPr id="11" name="TextBox 10">
            <a:extLst>
              <a:ext uri="{FF2B5EF4-FFF2-40B4-BE49-F238E27FC236}">
                <a16:creationId xmlns:a16="http://schemas.microsoft.com/office/drawing/2014/main" id="{9F9C989F-5225-4108-9710-15B343C1276D}"/>
              </a:ext>
            </a:extLst>
          </p:cNvPr>
          <p:cNvSpPr txBox="1"/>
          <p:nvPr/>
        </p:nvSpPr>
        <p:spPr>
          <a:xfrm>
            <a:off x="345827" y="4568397"/>
            <a:ext cx="4472734" cy="830997"/>
          </a:xfrm>
          <a:prstGeom prst="rect">
            <a:avLst/>
          </a:prstGeom>
          <a:solidFill>
            <a:srgbClr val="287777"/>
          </a:solidFill>
        </p:spPr>
        <p:txBody>
          <a:bodyPr wrap="square">
            <a:spAutoFit/>
          </a:bodyPr>
          <a:lstStyle/>
          <a:p>
            <a:pPr algn="ctr"/>
            <a:r>
              <a:rPr lang="en-GB" sz="2400" b="0" i="0" u="none" strike="noStrike" baseline="0" dirty="0">
                <a:solidFill>
                  <a:schemeClr val="bg1"/>
                </a:solidFill>
                <a:latin typeface="Century Gothic" panose="020B0502020202020204" pitchFamily="34" charset="0"/>
              </a:rPr>
              <a:t>Practical importance</a:t>
            </a:r>
          </a:p>
          <a:p>
            <a:pPr algn="ctr"/>
            <a:r>
              <a:rPr lang="en-GB" sz="2400" dirty="0">
                <a:solidFill>
                  <a:schemeClr val="bg1"/>
                </a:solidFill>
                <a:latin typeface="Century Gothic" panose="020B0502020202020204" pitchFamily="34" charset="0"/>
              </a:rPr>
              <a:t>(“</a:t>
            </a:r>
            <a:r>
              <a:rPr lang="en-GB" sz="2400" i="1" dirty="0">
                <a:solidFill>
                  <a:schemeClr val="bg1"/>
                </a:solidFill>
                <a:latin typeface="Century Gothic" panose="020B0502020202020204" pitchFamily="34" charset="0"/>
              </a:rPr>
              <a:t>q-</a:t>
            </a:r>
            <a:r>
              <a:rPr lang="en-GB" sz="2400" dirty="0">
                <a:solidFill>
                  <a:schemeClr val="bg1"/>
                </a:solidFill>
                <a:latin typeface="Century Gothic" panose="020B0502020202020204" pitchFamily="34" charset="0"/>
              </a:rPr>
              <a:t>quality”)</a:t>
            </a:r>
            <a:endParaRPr lang="en-US" sz="1600" dirty="0">
              <a:solidFill>
                <a:schemeClr val="bg1"/>
              </a:solidFill>
              <a:latin typeface="Century Gothic" panose="020B0502020202020204" pitchFamily="34" charset="0"/>
            </a:endParaRPr>
          </a:p>
        </p:txBody>
      </p:sp>
      <p:sp>
        <p:nvSpPr>
          <p:cNvPr id="15" name="Arrow: Right 14">
            <a:extLst>
              <a:ext uri="{FF2B5EF4-FFF2-40B4-BE49-F238E27FC236}">
                <a16:creationId xmlns:a16="http://schemas.microsoft.com/office/drawing/2014/main" id="{E937DBEE-CD72-42F3-B641-44185153125C}"/>
              </a:ext>
            </a:extLst>
          </p:cNvPr>
          <p:cNvSpPr/>
          <p:nvPr/>
        </p:nvSpPr>
        <p:spPr>
          <a:xfrm>
            <a:off x="5219775" y="2721113"/>
            <a:ext cx="475013" cy="584775"/>
          </a:xfrm>
          <a:prstGeom prst="rightArrow">
            <a:avLst/>
          </a:prstGeom>
          <a:solidFill>
            <a:srgbClr val="00C4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6" name="Arrow: Right 15">
            <a:extLst>
              <a:ext uri="{FF2B5EF4-FFF2-40B4-BE49-F238E27FC236}">
                <a16:creationId xmlns:a16="http://schemas.microsoft.com/office/drawing/2014/main" id="{219023F9-F85D-4192-959C-A46FE14832C7}"/>
              </a:ext>
            </a:extLst>
          </p:cNvPr>
          <p:cNvSpPr/>
          <p:nvPr/>
        </p:nvSpPr>
        <p:spPr>
          <a:xfrm>
            <a:off x="5219774" y="3706310"/>
            <a:ext cx="475013" cy="584775"/>
          </a:xfrm>
          <a:prstGeom prst="rightArrow">
            <a:avLst/>
          </a:prstGeom>
          <a:solidFill>
            <a:srgbClr val="00C4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7" name="Arrow: Right 16">
            <a:extLst>
              <a:ext uri="{FF2B5EF4-FFF2-40B4-BE49-F238E27FC236}">
                <a16:creationId xmlns:a16="http://schemas.microsoft.com/office/drawing/2014/main" id="{60DC4623-AE9D-4C20-BD2B-C4ED3A30DD08}"/>
              </a:ext>
            </a:extLst>
          </p:cNvPr>
          <p:cNvSpPr/>
          <p:nvPr/>
        </p:nvSpPr>
        <p:spPr>
          <a:xfrm>
            <a:off x="5219773" y="4568397"/>
            <a:ext cx="475013" cy="584775"/>
          </a:xfrm>
          <a:prstGeom prst="rightArrow">
            <a:avLst/>
          </a:prstGeom>
          <a:solidFill>
            <a:srgbClr val="00C4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8" name="TextBox 17">
            <a:extLst>
              <a:ext uri="{FF2B5EF4-FFF2-40B4-BE49-F238E27FC236}">
                <a16:creationId xmlns:a16="http://schemas.microsoft.com/office/drawing/2014/main" id="{20A400B9-32AE-4A55-ABCA-863F109F773B}"/>
              </a:ext>
            </a:extLst>
          </p:cNvPr>
          <p:cNvSpPr txBox="1"/>
          <p:nvPr/>
        </p:nvSpPr>
        <p:spPr>
          <a:xfrm>
            <a:off x="6096000" y="2598001"/>
            <a:ext cx="5283200" cy="830997"/>
          </a:xfrm>
          <a:prstGeom prst="rect">
            <a:avLst/>
          </a:prstGeom>
          <a:solidFill>
            <a:schemeClr val="bg1">
              <a:lumMod val="95000"/>
            </a:schemeClr>
          </a:solidFill>
        </p:spPr>
        <p:txBody>
          <a:bodyPr wrap="square">
            <a:spAutoFit/>
          </a:bodyPr>
          <a:lstStyle/>
          <a:p>
            <a:pPr algn="ctr"/>
            <a:r>
              <a:rPr lang="en-GB" sz="2400" b="0" i="0" u="none" strike="noStrike" baseline="0" dirty="0">
                <a:solidFill>
                  <a:srgbClr val="000000"/>
                </a:solidFill>
                <a:latin typeface="Century Gothic" panose="020B0502020202020204" pitchFamily="34" charset="0"/>
              </a:rPr>
              <a:t>No contribution to a business school’s “teaching health”</a:t>
            </a:r>
          </a:p>
        </p:txBody>
      </p:sp>
      <p:sp>
        <p:nvSpPr>
          <p:cNvPr id="20" name="TextBox 19">
            <a:extLst>
              <a:ext uri="{FF2B5EF4-FFF2-40B4-BE49-F238E27FC236}">
                <a16:creationId xmlns:a16="http://schemas.microsoft.com/office/drawing/2014/main" id="{A745E818-029C-447E-AA0E-F94C1A6D4AC7}"/>
              </a:ext>
            </a:extLst>
          </p:cNvPr>
          <p:cNvSpPr txBox="1"/>
          <p:nvPr/>
        </p:nvSpPr>
        <p:spPr>
          <a:xfrm>
            <a:off x="6096000" y="3583198"/>
            <a:ext cx="5283200" cy="830997"/>
          </a:xfrm>
          <a:prstGeom prst="rect">
            <a:avLst/>
          </a:prstGeom>
          <a:solidFill>
            <a:schemeClr val="bg1">
              <a:lumMod val="95000"/>
            </a:schemeClr>
          </a:solidFill>
        </p:spPr>
        <p:txBody>
          <a:bodyPr wrap="square">
            <a:spAutoFit/>
          </a:bodyPr>
          <a:lstStyle/>
          <a:p>
            <a:pPr algn="ctr"/>
            <a:r>
              <a:rPr lang="en-GB" sz="2400" b="0" i="0" u="none" strike="noStrike" baseline="0" dirty="0">
                <a:solidFill>
                  <a:srgbClr val="000000"/>
                </a:solidFill>
                <a:latin typeface="Century Gothic" panose="020B0502020202020204" pitchFamily="34" charset="0"/>
              </a:rPr>
              <a:t>No contribution to a business school’s “teaching health”</a:t>
            </a:r>
          </a:p>
        </p:txBody>
      </p:sp>
      <p:sp>
        <p:nvSpPr>
          <p:cNvPr id="21" name="TextBox 20">
            <a:extLst>
              <a:ext uri="{FF2B5EF4-FFF2-40B4-BE49-F238E27FC236}">
                <a16:creationId xmlns:a16="http://schemas.microsoft.com/office/drawing/2014/main" id="{141FE278-1F4A-4A77-BAAB-52DB557EE491}"/>
              </a:ext>
            </a:extLst>
          </p:cNvPr>
          <p:cNvSpPr txBox="1"/>
          <p:nvPr/>
        </p:nvSpPr>
        <p:spPr>
          <a:xfrm>
            <a:off x="6096000" y="4568395"/>
            <a:ext cx="5283200" cy="830997"/>
          </a:xfrm>
          <a:prstGeom prst="rect">
            <a:avLst/>
          </a:prstGeom>
          <a:solidFill>
            <a:schemeClr val="accent6">
              <a:lumMod val="60000"/>
              <a:lumOff val="40000"/>
            </a:schemeClr>
          </a:solidFill>
        </p:spPr>
        <p:txBody>
          <a:bodyPr wrap="square">
            <a:spAutoFit/>
          </a:bodyPr>
          <a:lstStyle/>
          <a:p>
            <a:pPr algn="ctr"/>
            <a:r>
              <a:rPr lang="en-GB" sz="2400" b="0" i="0" u="none" strike="noStrike" baseline="0" dirty="0">
                <a:solidFill>
                  <a:srgbClr val="000000"/>
                </a:solidFill>
                <a:latin typeface="Century Gothic" panose="020B0502020202020204" pitchFamily="34" charset="0"/>
              </a:rPr>
              <a:t>Positive contribution to a business school’s “teaching health”</a:t>
            </a:r>
          </a:p>
        </p:txBody>
      </p:sp>
      <p:sp>
        <p:nvSpPr>
          <p:cNvPr id="22" name="TextBox 21">
            <a:extLst>
              <a:ext uri="{FF2B5EF4-FFF2-40B4-BE49-F238E27FC236}">
                <a16:creationId xmlns:a16="http://schemas.microsoft.com/office/drawing/2014/main" id="{40D735C9-3EFB-4924-8C9F-39363EB600B3}"/>
              </a:ext>
            </a:extLst>
          </p:cNvPr>
          <p:cNvSpPr txBox="1"/>
          <p:nvPr/>
        </p:nvSpPr>
        <p:spPr>
          <a:xfrm>
            <a:off x="413650" y="5799816"/>
            <a:ext cx="11554073" cy="276999"/>
          </a:xfrm>
          <a:prstGeom prst="rect">
            <a:avLst/>
          </a:prstGeom>
          <a:noFill/>
        </p:spPr>
        <p:txBody>
          <a:bodyPr wrap="square">
            <a:spAutoFit/>
          </a:bodyPr>
          <a:lstStyle/>
          <a:p>
            <a:r>
              <a:rPr lang="en-US" sz="1200" b="0" i="0" u="none" strike="noStrike" dirty="0">
                <a:solidFill>
                  <a:srgbClr val="287777"/>
                </a:solidFill>
                <a:effectLst/>
              </a:rPr>
              <a:t>N = 234. Results from our survey of research faculty in business schools across 20 countries (63.7% affiliated with schools ranked in the Top 100 FT Global MBA ranking).</a:t>
            </a:r>
            <a:endParaRPr lang="en-US" sz="1200" dirty="0"/>
          </a:p>
        </p:txBody>
      </p:sp>
    </p:spTree>
    <p:extLst>
      <p:ext uri="{BB962C8B-B14F-4D97-AF65-F5344CB8AC3E}">
        <p14:creationId xmlns:p14="http://schemas.microsoft.com/office/powerpoint/2010/main" val="19283197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E233B88-332B-431F-84D1-BE42D4329EA9}"/>
              </a:ext>
            </a:extLst>
          </p:cNvPr>
          <p:cNvSpPr/>
          <p:nvPr/>
        </p:nvSpPr>
        <p:spPr>
          <a:xfrm>
            <a:off x="345827" y="814862"/>
            <a:ext cx="5632941" cy="4572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a:extLst>
              <a:ext uri="{FF2B5EF4-FFF2-40B4-BE49-F238E27FC236}">
                <a16:creationId xmlns:a16="http://schemas.microsoft.com/office/drawing/2014/main" id="{6120200C-F514-4D58-8689-AC6D3ACD4764}"/>
              </a:ext>
            </a:extLst>
          </p:cNvPr>
          <p:cNvSpPr>
            <a:spLocks noGrp="1"/>
          </p:cNvSpPr>
          <p:nvPr>
            <p:ph type="body" sz="quarter" idx="10"/>
          </p:nvPr>
        </p:nvSpPr>
        <p:spPr>
          <a:xfrm>
            <a:off x="228599" y="152400"/>
            <a:ext cx="3768969" cy="269632"/>
          </a:xfrm>
        </p:spPr>
        <p:txBody>
          <a:bodyPr/>
          <a:lstStyle/>
          <a:p>
            <a:r>
              <a:rPr lang="en-US" dirty="0"/>
              <a:t>From: Stremersch, Winer and Camacho (2021)</a:t>
            </a:r>
          </a:p>
          <a:p>
            <a:endParaRPr lang="en-US" dirty="0"/>
          </a:p>
        </p:txBody>
      </p:sp>
      <p:sp>
        <p:nvSpPr>
          <p:cNvPr id="6" name="TextBox 5">
            <a:extLst>
              <a:ext uri="{FF2B5EF4-FFF2-40B4-BE49-F238E27FC236}">
                <a16:creationId xmlns:a16="http://schemas.microsoft.com/office/drawing/2014/main" id="{C116E191-A028-42DF-92D8-78EFF05E39D4}"/>
              </a:ext>
            </a:extLst>
          </p:cNvPr>
          <p:cNvSpPr txBox="1"/>
          <p:nvPr/>
        </p:nvSpPr>
        <p:spPr>
          <a:xfrm>
            <a:off x="345828" y="810397"/>
            <a:ext cx="6641125" cy="461665"/>
          </a:xfrm>
          <a:prstGeom prst="rect">
            <a:avLst/>
          </a:prstGeom>
          <a:noFill/>
        </p:spPr>
        <p:txBody>
          <a:bodyPr wrap="square">
            <a:spAutoFit/>
          </a:bodyPr>
          <a:lstStyle/>
          <a:p>
            <a:r>
              <a:rPr lang="en-US" sz="2400" b="1" dirty="0">
                <a:solidFill>
                  <a:schemeClr val="bg1"/>
                </a:solidFill>
                <a:latin typeface="Century Gothic" panose="020B0502020202020204" pitchFamily="34" charset="0"/>
              </a:rPr>
              <a:t>Major Issues Facing Business Schools</a:t>
            </a:r>
          </a:p>
        </p:txBody>
      </p:sp>
      <p:sp>
        <p:nvSpPr>
          <p:cNvPr id="12" name="TextBox 11">
            <a:extLst>
              <a:ext uri="{FF2B5EF4-FFF2-40B4-BE49-F238E27FC236}">
                <a16:creationId xmlns:a16="http://schemas.microsoft.com/office/drawing/2014/main" id="{49B6CFFD-9564-47D3-A5AD-5670828E681E}"/>
              </a:ext>
            </a:extLst>
          </p:cNvPr>
          <p:cNvSpPr txBox="1"/>
          <p:nvPr/>
        </p:nvSpPr>
        <p:spPr>
          <a:xfrm>
            <a:off x="345827" y="4008042"/>
            <a:ext cx="11436598" cy="1107996"/>
          </a:xfrm>
          <a:prstGeom prst="rect">
            <a:avLst/>
          </a:prstGeom>
          <a:solidFill>
            <a:schemeClr val="accent6">
              <a:lumMod val="20000"/>
              <a:lumOff val="80000"/>
            </a:schemeClr>
          </a:solidFill>
        </p:spPr>
        <p:txBody>
          <a:bodyPr wrap="square">
            <a:spAutoFit/>
          </a:bodyPr>
          <a:lstStyle/>
          <a:p>
            <a:r>
              <a:rPr lang="en-GB" b="1" i="0" u="none" strike="noStrike" baseline="0" dirty="0">
                <a:solidFill>
                  <a:srgbClr val="000000"/>
                </a:solidFill>
                <a:latin typeface="Century Gothic" panose="020B0502020202020204" pitchFamily="34" charset="0"/>
              </a:rPr>
              <a:t>“We have a management department…and I think at this point, there’s maybe two people in there who could be teaching exec ed. And that is where your leadership people should be…and they just can’t do it. At some level, we may kick ourselves out of business.”</a:t>
            </a:r>
            <a:endParaRPr lang="en-GB" sz="500" b="1" i="0" u="none" strike="noStrike" baseline="0" dirty="0">
              <a:solidFill>
                <a:srgbClr val="000000"/>
              </a:solidFill>
              <a:latin typeface="Century Gothic" panose="020B0502020202020204" pitchFamily="34" charset="0"/>
            </a:endParaRPr>
          </a:p>
          <a:p>
            <a:pPr algn="r"/>
            <a:r>
              <a:rPr lang="en-GB" sz="1200" b="1" dirty="0">
                <a:solidFill>
                  <a:srgbClr val="000000"/>
                </a:solidFill>
                <a:latin typeface="Century Gothic" panose="020B0502020202020204" pitchFamily="34" charset="0"/>
              </a:rPr>
              <a:t>Current dean at a U.S. Financial Times top 75 business school</a:t>
            </a:r>
            <a:endParaRPr lang="en-US" sz="1200" b="1" dirty="0">
              <a:latin typeface="Century Gothic" panose="020B0502020202020204" pitchFamily="34" charset="0"/>
            </a:endParaRPr>
          </a:p>
        </p:txBody>
      </p:sp>
      <p:sp>
        <p:nvSpPr>
          <p:cNvPr id="14" name="TextBox 13">
            <a:extLst>
              <a:ext uri="{FF2B5EF4-FFF2-40B4-BE49-F238E27FC236}">
                <a16:creationId xmlns:a16="http://schemas.microsoft.com/office/drawing/2014/main" id="{F85F906E-DF10-4058-A21D-824C4F2AD632}"/>
              </a:ext>
            </a:extLst>
          </p:cNvPr>
          <p:cNvSpPr txBox="1"/>
          <p:nvPr/>
        </p:nvSpPr>
        <p:spPr>
          <a:xfrm>
            <a:off x="345827" y="2625555"/>
            <a:ext cx="11436598" cy="1107996"/>
          </a:xfrm>
          <a:prstGeom prst="rect">
            <a:avLst/>
          </a:prstGeom>
          <a:solidFill>
            <a:srgbClr val="287777"/>
          </a:solidFill>
        </p:spPr>
        <p:txBody>
          <a:bodyPr wrap="square">
            <a:spAutoFit/>
          </a:bodyPr>
          <a:lstStyle/>
          <a:p>
            <a:r>
              <a:rPr lang="en-GB" b="1" i="0" u="none" strike="noStrike" baseline="0" dirty="0">
                <a:solidFill>
                  <a:schemeClr val="bg1"/>
                </a:solidFill>
                <a:latin typeface="Century Gothic" panose="020B0502020202020204" pitchFamily="34" charset="0"/>
              </a:rPr>
              <a:t>“…it seems every marketer wants to be a social scientist and wants to stop selling cookies. I mean, there are a lot of marketing scholars that fundamentally do not study marketing topics anymore and just look at topics that are generic social science research topics.”</a:t>
            </a:r>
            <a:endParaRPr lang="en-GB" sz="500" b="1" i="0" u="none" strike="noStrike" baseline="0" dirty="0">
              <a:solidFill>
                <a:schemeClr val="bg1"/>
              </a:solidFill>
              <a:latin typeface="Century Gothic" panose="020B0502020202020204" pitchFamily="34" charset="0"/>
            </a:endParaRPr>
          </a:p>
          <a:p>
            <a:pPr algn="r"/>
            <a:r>
              <a:rPr lang="en-GB" sz="1200" b="1" dirty="0">
                <a:solidFill>
                  <a:schemeClr val="bg1"/>
                </a:solidFill>
                <a:latin typeface="Century Gothic" panose="020B0502020202020204" pitchFamily="34" charset="0"/>
              </a:rPr>
              <a:t>Current dean of research at a non-U.S. Financial Times top 75 business school</a:t>
            </a:r>
            <a:endParaRPr lang="en-US" sz="1200" b="1" dirty="0">
              <a:solidFill>
                <a:schemeClr val="bg1"/>
              </a:solidFill>
              <a:latin typeface="Century Gothic" panose="020B0502020202020204" pitchFamily="34" charset="0"/>
            </a:endParaRPr>
          </a:p>
        </p:txBody>
      </p:sp>
      <p:sp>
        <p:nvSpPr>
          <p:cNvPr id="9" name="TextBox 8">
            <a:extLst>
              <a:ext uri="{FF2B5EF4-FFF2-40B4-BE49-F238E27FC236}">
                <a16:creationId xmlns:a16="http://schemas.microsoft.com/office/drawing/2014/main" id="{E21D3218-0059-4F68-94C3-2A013BE7E5C7}"/>
              </a:ext>
            </a:extLst>
          </p:cNvPr>
          <p:cNvSpPr txBox="1"/>
          <p:nvPr/>
        </p:nvSpPr>
        <p:spPr>
          <a:xfrm>
            <a:off x="345827" y="1592846"/>
            <a:ext cx="11353804" cy="52322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002060"/>
                </a:solidFill>
                <a:effectLst/>
                <a:uLnTx/>
                <a:uFillTx/>
                <a:latin typeface="Century Gothic" panose="020B0502020202020204" pitchFamily="34" charset="0"/>
                <a:ea typeface="+mn-ea"/>
                <a:cs typeface="+mn-cs"/>
              </a:rPr>
              <a:t>#2 </a:t>
            </a:r>
            <a:r>
              <a:rPr kumimoji="0" lang="en-US" sz="2800" b="1" i="0" u="none" strike="noStrike" kern="1200" cap="none" spc="0" normalizeH="0" baseline="0" noProof="0" dirty="0">
                <a:ln>
                  <a:noFill/>
                </a:ln>
                <a:solidFill>
                  <a:srgbClr val="287777"/>
                </a:solidFill>
                <a:effectLst/>
                <a:uLnTx/>
                <a:uFillTx/>
                <a:latin typeface="Century Gothic" panose="020B0502020202020204" pitchFamily="34" charset="0"/>
                <a:ea typeface="+mn-ea"/>
                <a:cs typeface="+mn-cs"/>
              </a:rPr>
              <a:t>Less relevant research</a:t>
            </a:r>
            <a:r>
              <a:rPr kumimoji="0" lang="en-US" sz="2800" b="0" i="0" u="none" strike="noStrike" kern="1200" cap="none" spc="0" normalizeH="0" baseline="0" noProof="0" dirty="0">
                <a:ln>
                  <a:noFill/>
                </a:ln>
                <a:solidFill>
                  <a:schemeClr val="accent1">
                    <a:lumMod val="50000"/>
                  </a:schemeClr>
                </a:solidFill>
                <a:effectLst/>
                <a:uLnTx/>
                <a:uFillTx/>
                <a:latin typeface="Century Gothic" panose="020B0502020202020204" pitchFamily="34" charset="0"/>
                <a:ea typeface="+mn-ea"/>
                <a:cs typeface="+mn-cs"/>
              </a:rPr>
              <a:t> leads to </a:t>
            </a:r>
            <a:r>
              <a:rPr kumimoji="0" lang="en-US" sz="2800" b="1" i="0" u="none" strike="noStrike" kern="1200" cap="none" spc="0" normalizeH="0" baseline="0" noProof="0" dirty="0">
                <a:ln>
                  <a:noFill/>
                </a:ln>
                <a:solidFill>
                  <a:srgbClr val="A9D18E"/>
                </a:solidFill>
                <a:effectLst/>
                <a:uLnTx/>
                <a:uFillTx/>
                <a:latin typeface="Century Gothic" panose="020B0502020202020204" pitchFamily="34" charset="0"/>
                <a:ea typeface="+mn-ea"/>
                <a:cs typeface="+mn-cs"/>
              </a:rPr>
              <a:t>lower</a:t>
            </a:r>
            <a:r>
              <a:rPr kumimoji="0" lang="en-US" sz="2800" i="0" u="none" strike="noStrike" kern="1200" cap="none" spc="0" normalizeH="0" baseline="0" noProof="0" dirty="0">
                <a:ln>
                  <a:noFill/>
                </a:ln>
                <a:solidFill>
                  <a:schemeClr val="accent1">
                    <a:lumMod val="50000"/>
                  </a:schemeClr>
                </a:solidFill>
                <a:effectLst/>
                <a:uLnTx/>
                <a:uFillTx/>
                <a:latin typeface="Century Gothic" panose="020B0502020202020204" pitchFamily="34" charset="0"/>
                <a:ea typeface="+mn-ea"/>
                <a:cs typeface="+mn-cs"/>
              </a:rPr>
              <a:t> </a:t>
            </a:r>
            <a:r>
              <a:rPr kumimoji="0" lang="en-US" sz="2800" b="1" i="0" u="none" strike="noStrike" kern="1200" cap="none" spc="0" normalizeH="0" baseline="0" noProof="0" dirty="0">
                <a:ln>
                  <a:noFill/>
                </a:ln>
                <a:solidFill>
                  <a:srgbClr val="A9D18E"/>
                </a:solidFill>
                <a:effectLst/>
                <a:uLnTx/>
                <a:uFillTx/>
                <a:latin typeface="Century Gothic" panose="020B0502020202020204" pitchFamily="34" charset="0"/>
                <a:ea typeface="+mn-ea"/>
                <a:cs typeface="+mn-cs"/>
              </a:rPr>
              <a:t>teaching quality</a:t>
            </a:r>
          </a:p>
        </p:txBody>
      </p:sp>
    </p:spTree>
    <p:extLst>
      <p:ext uri="{BB962C8B-B14F-4D97-AF65-F5344CB8AC3E}">
        <p14:creationId xmlns:p14="http://schemas.microsoft.com/office/powerpoint/2010/main" val="16906879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E233B88-332B-431F-84D1-BE42D4329EA9}"/>
              </a:ext>
            </a:extLst>
          </p:cNvPr>
          <p:cNvSpPr/>
          <p:nvPr/>
        </p:nvSpPr>
        <p:spPr>
          <a:xfrm>
            <a:off x="345827" y="814862"/>
            <a:ext cx="5632941" cy="4572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a:extLst>
              <a:ext uri="{FF2B5EF4-FFF2-40B4-BE49-F238E27FC236}">
                <a16:creationId xmlns:a16="http://schemas.microsoft.com/office/drawing/2014/main" id="{6120200C-F514-4D58-8689-AC6D3ACD4764}"/>
              </a:ext>
            </a:extLst>
          </p:cNvPr>
          <p:cNvSpPr>
            <a:spLocks noGrp="1"/>
          </p:cNvSpPr>
          <p:nvPr>
            <p:ph type="body" sz="quarter" idx="10"/>
          </p:nvPr>
        </p:nvSpPr>
        <p:spPr>
          <a:xfrm>
            <a:off x="228599" y="152400"/>
            <a:ext cx="3768969" cy="269632"/>
          </a:xfrm>
        </p:spPr>
        <p:txBody>
          <a:bodyPr/>
          <a:lstStyle/>
          <a:p>
            <a:r>
              <a:rPr lang="en-US" dirty="0"/>
              <a:t>From: Stremersch, Winer and Camacho (2021)</a:t>
            </a:r>
          </a:p>
          <a:p>
            <a:endParaRPr lang="en-US" dirty="0"/>
          </a:p>
        </p:txBody>
      </p:sp>
      <p:sp>
        <p:nvSpPr>
          <p:cNvPr id="6" name="TextBox 5">
            <a:extLst>
              <a:ext uri="{FF2B5EF4-FFF2-40B4-BE49-F238E27FC236}">
                <a16:creationId xmlns:a16="http://schemas.microsoft.com/office/drawing/2014/main" id="{C116E191-A028-42DF-92D8-78EFF05E39D4}"/>
              </a:ext>
            </a:extLst>
          </p:cNvPr>
          <p:cNvSpPr txBox="1"/>
          <p:nvPr/>
        </p:nvSpPr>
        <p:spPr>
          <a:xfrm>
            <a:off x="345828" y="810397"/>
            <a:ext cx="6641125" cy="461665"/>
          </a:xfrm>
          <a:prstGeom prst="rect">
            <a:avLst/>
          </a:prstGeom>
          <a:noFill/>
        </p:spPr>
        <p:txBody>
          <a:bodyPr wrap="square">
            <a:spAutoFit/>
          </a:bodyPr>
          <a:lstStyle/>
          <a:p>
            <a:r>
              <a:rPr lang="en-US" sz="2400" b="1" dirty="0">
                <a:solidFill>
                  <a:schemeClr val="bg1"/>
                </a:solidFill>
                <a:latin typeface="Century Gothic" panose="020B0502020202020204" pitchFamily="34" charset="0"/>
              </a:rPr>
              <a:t>Major Issues Facing Business Schools</a:t>
            </a:r>
          </a:p>
        </p:txBody>
      </p:sp>
      <p:sp>
        <p:nvSpPr>
          <p:cNvPr id="13" name="TextBox 12">
            <a:extLst>
              <a:ext uri="{FF2B5EF4-FFF2-40B4-BE49-F238E27FC236}">
                <a16:creationId xmlns:a16="http://schemas.microsoft.com/office/drawing/2014/main" id="{E5788429-F024-4256-A8F7-539151EB47CC}"/>
              </a:ext>
            </a:extLst>
          </p:cNvPr>
          <p:cNvSpPr txBox="1"/>
          <p:nvPr/>
        </p:nvSpPr>
        <p:spPr>
          <a:xfrm>
            <a:off x="345826" y="2426681"/>
            <a:ext cx="11436598" cy="1384995"/>
          </a:xfrm>
          <a:prstGeom prst="rect">
            <a:avLst/>
          </a:prstGeom>
          <a:solidFill>
            <a:schemeClr val="accent2"/>
          </a:solidFill>
        </p:spPr>
        <p:txBody>
          <a:bodyPr wrap="square">
            <a:spAutoFit/>
          </a:bodyPr>
          <a:lstStyle/>
          <a:p>
            <a:r>
              <a:rPr lang="en-GB" b="1" i="0" u="none" strike="noStrike" baseline="0" dirty="0">
                <a:solidFill>
                  <a:schemeClr val="bg1"/>
                </a:solidFill>
                <a:latin typeface="Century Gothic" panose="020B0502020202020204" pitchFamily="34" charset="0"/>
              </a:rPr>
              <a:t>“…people come with their hands out all the time. I do not get it. It is just wrong. And I think we get paid really well. We have been historically. And we get things that other university faculty just do not get like guaranteed summers. I mean, talk to someone in public health, right? It has become an absurdity to me, and it’s very unsustainable.”</a:t>
            </a:r>
            <a:endParaRPr lang="en-GB" sz="500" b="1" i="0" u="none" strike="noStrike" baseline="0" dirty="0">
              <a:solidFill>
                <a:schemeClr val="bg1"/>
              </a:solidFill>
              <a:latin typeface="Century Gothic" panose="020B0502020202020204" pitchFamily="34" charset="0"/>
            </a:endParaRPr>
          </a:p>
          <a:p>
            <a:pPr algn="r"/>
            <a:r>
              <a:rPr lang="en-GB" sz="1200" b="1" dirty="0">
                <a:solidFill>
                  <a:schemeClr val="bg1"/>
                </a:solidFill>
                <a:latin typeface="Century Gothic" panose="020B0502020202020204" pitchFamily="34" charset="0"/>
              </a:rPr>
              <a:t>Current dean at a Financial Times top 75 business school</a:t>
            </a:r>
            <a:endParaRPr lang="en-US" sz="1200" b="1" dirty="0">
              <a:solidFill>
                <a:schemeClr val="bg1"/>
              </a:solidFill>
              <a:latin typeface="Century Gothic" panose="020B0502020202020204" pitchFamily="34" charset="0"/>
            </a:endParaRPr>
          </a:p>
        </p:txBody>
      </p:sp>
      <p:sp>
        <p:nvSpPr>
          <p:cNvPr id="12" name="TextBox 11">
            <a:extLst>
              <a:ext uri="{FF2B5EF4-FFF2-40B4-BE49-F238E27FC236}">
                <a16:creationId xmlns:a16="http://schemas.microsoft.com/office/drawing/2014/main" id="{04EA631E-E9A8-49B8-8F68-2A3A4A72B408}"/>
              </a:ext>
            </a:extLst>
          </p:cNvPr>
          <p:cNvSpPr txBox="1"/>
          <p:nvPr/>
        </p:nvSpPr>
        <p:spPr>
          <a:xfrm>
            <a:off x="345826" y="1592846"/>
            <a:ext cx="12125573" cy="43088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200" b="1" i="0" u="none" strike="noStrike" kern="1200" cap="none" spc="0" normalizeH="0" baseline="0" noProof="0" dirty="0">
                <a:ln>
                  <a:noFill/>
                </a:ln>
                <a:solidFill>
                  <a:srgbClr val="002060"/>
                </a:solidFill>
                <a:effectLst/>
                <a:uLnTx/>
                <a:uFillTx/>
                <a:latin typeface="Century Gothic" panose="020B0502020202020204" pitchFamily="34" charset="0"/>
                <a:ea typeface="+mn-ea"/>
                <a:cs typeface="+mn-cs"/>
              </a:rPr>
              <a:t>#3 </a:t>
            </a:r>
            <a:r>
              <a:rPr lang="en-US" sz="2200" dirty="0">
                <a:solidFill>
                  <a:schemeClr val="accent1">
                    <a:lumMod val="50000"/>
                  </a:schemeClr>
                </a:solidFill>
                <a:latin typeface="Century Gothic" panose="020B0502020202020204" pitchFamily="34" charset="0"/>
              </a:rPr>
              <a:t>(Associate) </a:t>
            </a:r>
            <a:r>
              <a:rPr kumimoji="0" lang="en-US" sz="2200" i="0" u="none" strike="noStrike" kern="1200" cap="none" spc="0" normalizeH="0" baseline="0" noProof="0" dirty="0">
                <a:ln>
                  <a:noFill/>
                </a:ln>
                <a:solidFill>
                  <a:schemeClr val="accent1">
                    <a:lumMod val="50000"/>
                  </a:schemeClr>
                </a:solidFill>
                <a:effectLst/>
                <a:uLnTx/>
                <a:uFillTx/>
                <a:latin typeface="Century Gothic" panose="020B0502020202020204" pitchFamily="34" charset="0"/>
                <a:ea typeface="+mn-ea"/>
                <a:cs typeface="+mn-cs"/>
              </a:rPr>
              <a:t>deans feel </a:t>
            </a:r>
            <a:r>
              <a:rPr kumimoji="0" lang="en-US" sz="2200" b="1" i="0" u="none" strike="noStrike" kern="1200" cap="none" spc="0" normalizeH="0" baseline="0" noProof="0" dirty="0">
                <a:ln>
                  <a:noFill/>
                </a:ln>
                <a:solidFill>
                  <a:schemeClr val="accent2"/>
                </a:solidFill>
                <a:effectLst/>
                <a:uLnTx/>
                <a:uFillTx/>
                <a:latin typeface="Century Gothic" panose="020B0502020202020204" pitchFamily="34" charset="0"/>
                <a:ea typeface="+mn-ea"/>
                <a:cs typeface="+mn-cs"/>
              </a:rPr>
              <a:t>business schools overpay</a:t>
            </a:r>
            <a:r>
              <a:rPr kumimoji="0" lang="en-US" sz="2200" b="0" i="0" u="none" strike="noStrike" kern="1200" cap="none" spc="0" normalizeH="0" baseline="0" noProof="0" dirty="0">
                <a:ln>
                  <a:noFill/>
                </a:ln>
                <a:solidFill>
                  <a:schemeClr val="accent2"/>
                </a:solidFill>
                <a:effectLst/>
                <a:uLnTx/>
                <a:uFillTx/>
                <a:latin typeface="Century Gothic" panose="020B0502020202020204" pitchFamily="34" charset="0"/>
                <a:ea typeface="+mn-ea"/>
                <a:cs typeface="+mn-cs"/>
              </a:rPr>
              <a:t> </a:t>
            </a:r>
            <a:r>
              <a:rPr kumimoji="0" lang="en-US" sz="2200" b="1" i="0" u="none" strike="noStrike" kern="1200" cap="none" spc="0" normalizeH="0" baseline="0" noProof="0" dirty="0">
                <a:ln>
                  <a:noFill/>
                </a:ln>
                <a:solidFill>
                  <a:schemeClr val="accent2"/>
                </a:solidFill>
                <a:effectLst/>
                <a:uLnTx/>
                <a:uFillTx/>
                <a:latin typeface="Century Gothic" panose="020B0502020202020204" pitchFamily="34" charset="0"/>
                <a:ea typeface="+mn-ea"/>
                <a:cs typeface="+mn-cs"/>
              </a:rPr>
              <a:t>faculty</a:t>
            </a:r>
            <a:r>
              <a:rPr kumimoji="0" lang="en-US" sz="2200" b="1" i="0" u="none" strike="noStrike" kern="1200" cap="none" spc="0" normalizeH="0" baseline="0" noProof="0" dirty="0">
                <a:ln>
                  <a:noFill/>
                </a:ln>
                <a:solidFill>
                  <a:srgbClr val="C00000"/>
                </a:solidFill>
                <a:effectLst/>
                <a:uLnTx/>
                <a:uFillTx/>
                <a:latin typeface="Century Gothic" panose="020B0502020202020204" pitchFamily="34" charset="0"/>
                <a:ea typeface="+mn-ea"/>
                <a:cs typeface="+mn-cs"/>
              </a:rPr>
              <a:t> </a:t>
            </a:r>
            <a:r>
              <a:rPr kumimoji="0" lang="en-US" sz="2200" i="0" u="none" strike="noStrike" kern="1200" cap="none" spc="0" normalizeH="0" baseline="0" noProof="0" dirty="0">
                <a:ln>
                  <a:noFill/>
                </a:ln>
                <a:solidFill>
                  <a:schemeClr val="accent1">
                    <a:lumMod val="50000"/>
                  </a:schemeClr>
                </a:solidFill>
                <a:effectLst/>
                <a:uLnTx/>
                <a:uFillTx/>
                <a:latin typeface="Century Gothic" panose="020B0502020202020204" pitchFamily="34" charset="0"/>
                <a:ea typeface="+mn-ea"/>
                <a:cs typeface="+mn-cs"/>
              </a:rPr>
              <a:t>for the research they do</a:t>
            </a:r>
          </a:p>
        </p:txBody>
      </p:sp>
      <p:sp>
        <p:nvSpPr>
          <p:cNvPr id="9" name="TextBox 8">
            <a:extLst>
              <a:ext uri="{FF2B5EF4-FFF2-40B4-BE49-F238E27FC236}">
                <a16:creationId xmlns:a16="http://schemas.microsoft.com/office/drawing/2014/main" id="{A52A9EB3-3FD9-40BF-B291-B6B1CFE0A740}"/>
              </a:ext>
            </a:extLst>
          </p:cNvPr>
          <p:cNvSpPr txBox="1"/>
          <p:nvPr/>
        </p:nvSpPr>
        <p:spPr>
          <a:xfrm>
            <a:off x="345826" y="4009575"/>
            <a:ext cx="11436598" cy="830997"/>
          </a:xfrm>
          <a:prstGeom prst="rect">
            <a:avLst/>
          </a:prstGeom>
          <a:solidFill>
            <a:schemeClr val="accent2"/>
          </a:solidFill>
        </p:spPr>
        <p:txBody>
          <a:bodyPr wrap="square">
            <a:spAutoFit/>
          </a:bodyPr>
          <a:lstStyle/>
          <a:p>
            <a:r>
              <a:rPr lang="en-GB" b="1" i="0" u="none" strike="noStrike" baseline="0" dirty="0">
                <a:solidFill>
                  <a:schemeClr val="bg1"/>
                </a:solidFill>
                <a:latin typeface="Century Gothic" panose="020B0502020202020204" pitchFamily="34" charset="0"/>
              </a:rPr>
              <a:t>“</a:t>
            </a:r>
            <a:r>
              <a:rPr lang="en-US" b="1" i="0" u="none" strike="noStrike" baseline="0" dirty="0">
                <a:solidFill>
                  <a:schemeClr val="bg1"/>
                </a:solidFill>
                <a:latin typeface="Century Gothic" panose="020B0502020202020204" pitchFamily="34" charset="0"/>
              </a:rPr>
              <a:t>Nowadays, it is too hard to get faculty to do things, so you start compensating, paying for everything</a:t>
            </a:r>
            <a:r>
              <a:rPr lang="en-GB" b="1" i="0" u="none" strike="noStrike" baseline="0" dirty="0">
                <a:solidFill>
                  <a:schemeClr val="bg1"/>
                </a:solidFill>
                <a:latin typeface="Century Gothic" panose="020B0502020202020204" pitchFamily="34" charset="0"/>
              </a:rPr>
              <a:t>.”</a:t>
            </a:r>
            <a:endParaRPr lang="en-GB" sz="500" b="1" i="0" u="none" strike="noStrike" baseline="0" dirty="0">
              <a:solidFill>
                <a:schemeClr val="bg1"/>
              </a:solidFill>
              <a:latin typeface="Century Gothic" panose="020B0502020202020204" pitchFamily="34" charset="0"/>
            </a:endParaRPr>
          </a:p>
          <a:p>
            <a:pPr algn="r"/>
            <a:r>
              <a:rPr lang="en-GB" sz="1200" b="1" dirty="0">
                <a:solidFill>
                  <a:schemeClr val="bg1"/>
                </a:solidFill>
                <a:latin typeface="Century Gothic" panose="020B0502020202020204" pitchFamily="34" charset="0"/>
              </a:rPr>
              <a:t>Current dean at a large public business school in the U.S.</a:t>
            </a:r>
            <a:endParaRPr lang="en-US" sz="1200" b="1" dirty="0">
              <a:solidFill>
                <a:schemeClr val="bg1"/>
              </a:solidFill>
              <a:latin typeface="Century Gothic" panose="020B0502020202020204" pitchFamily="34" charset="0"/>
            </a:endParaRPr>
          </a:p>
        </p:txBody>
      </p:sp>
      <p:sp>
        <p:nvSpPr>
          <p:cNvPr id="14" name="TextBox 13">
            <a:extLst>
              <a:ext uri="{FF2B5EF4-FFF2-40B4-BE49-F238E27FC236}">
                <a16:creationId xmlns:a16="http://schemas.microsoft.com/office/drawing/2014/main" id="{A1CF57F9-470C-46D6-8216-7A769B7B62D1}"/>
              </a:ext>
            </a:extLst>
          </p:cNvPr>
          <p:cNvSpPr txBox="1"/>
          <p:nvPr/>
        </p:nvSpPr>
        <p:spPr>
          <a:xfrm>
            <a:off x="345826" y="5038471"/>
            <a:ext cx="11436598" cy="830997"/>
          </a:xfrm>
          <a:prstGeom prst="rect">
            <a:avLst/>
          </a:prstGeom>
          <a:solidFill>
            <a:schemeClr val="accent2"/>
          </a:solidFill>
        </p:spPr>
        <p:txBody>
          <a:bodyPr wrap="square">
            <a:spAutoFit/>
          </a:bodyPr>
          <a:lstStyle/>
          <a:p>
            <a:r>
              <a:rPr lang="en-GB" b="1" i="0" u="none" strike="noStrike" baseline="0" dirty="0">
                <a:solidFill>
                  <a:schemeClr val="bg1"/>
                </a:solidFill>
                <a:latin typeface="Century Gothic" panose="020B0502020202020204" pitchFamily="34" charset="0"/>
              </a:rPr>
              <a:t>“</a:t>
            </a:r>
            <a:r>
              <a:rPr lang="en-US" b="1" i="0" u="none" strike="noStrike" baseline="0" dirty="0">
                <a:solidFill>
                  <a:schemeClr val="bg1"/>
                </a:solidFill>
                <a:latin typeface="Century Gothic" panose="020B0502020202020204" pitchFamily="34" charset="0"/>
              </a:rPr>
              <a:t>I think the financing model of the top 100 business schools in the US sooner or later will explode… it is a crisis waiting to happen</a:t>
            </a:r>
            <a:r>
              <a:rPr lang="en-GB" b="1" i="0" u="none" strike="noStrike" baseline="0" dirty="0">
                <a:solidFill>
                  <a:schemeClr val="bg1"/>
                </a:solidFill>
                <a:latin typeface="Century Gothic" panose="020B0502020202020204" pitchFamily="34" charset="0"/>
              </a:rPr>
              <a:t>.”</a:t>
            </a:r>
            <a:endParaRPr lang="en-GB" sz="500" b="1" i="0" u="none" strike="noStrike" baseline="0" dirty="0">
              <a:solidFill>
                <a:schemeClr val="bg1"/>
              </a:solidFill>
              <a:latin typeface="Century Gothic" panose="020B0502020202020204" pitchFamily="34" charset="0"/>
            </a:endParaRPr>
          </a:p>
          <a:p>
            <a:pPr algn="r"/>
            <a:r>
              <a:rPr lang="en-GB" sz="1200" b="1" dirty="0">
                <a:solidFill>
                  <a:schemeClr val="bg1"/>
                </a:solidFill>
                <a:latin typeface="Century Gothic" panose="020B0502020202020204" pitchFamily="34" charset="0"/>
              </a:rPr>
              <a:t>Current dean of research at non-U.S. Financial Times top 75 business school</a:t>
            </a:r>
            <a:endParaRPr lang="en-US" sz="1200" b="1"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13105003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E233B88-332B-431F-84D1-BE42D4329EA9}"/>
              </a:ext>
            </a:extLst>
          </p:cNvPr>
          <p:cNvSpPr/>
          <p:nvPr/>
        </p:nvSpPr>
        <p:spPr>
          <a:xfrm>
            <a:off x="345828" y="814862"/>
            <a:ext cx="4741078" cy="4572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a:extLst>
              <a:ext uri="{FF2B5EF4-FFF2-40B4-BE49-F238E27FC236}">
                <a16:creationId xmlns:a16="http://schemas.microsoft.com/office/drawing/2014/main" id="{6120200C-F514-4D58-8689-AC6D3ACD4764}"/>
              </a:ext>
            </a:extLst>
          </p:cNvPr>
          <p:cNvSpPr>
            <a:spLocks noGrp="1"/>
          </p:cNvSpPr>
          <p:nvPr>
            <p:ph type="body" sz="quarter" idx="10"/>
          </p:nvPr>
        </p:nvSpPr>
        <p:spPr>
          <a:xfrm>
            <a:off x="228599" y="152400"/>
            <a:ext cx="3768969" cy="269632"/>
          </a:xfrm>
        </p:spPr>
        <p:txBody>
          <a:bodyPr/>
          <a:lstStyle/>
          <a:p>
            <a:r>
              <a:rPr lang="en-US" dirty="0"/>
              <a:t>From: Stremersch, Winer and Camacho (2021)</a:t>
            </a:r>
          </a:p>
          <a:p>
            <a:endParaRPr lang="en-US" dirty="0"/>
          </a:p>
        </p:txBody>
      </p:sp>
      <p:sp>
        <p:nvSpPr>
          <p:cNvPr id="6" name="TextBox 5">
            <a:extLst>
              <a:ext uri="{FF2B5EF4-FFF2-40B4-BE49-F238E27FC236}">
                <a16:creationId xmlns:a16="http://schemas.microsoft.com/office/drawing/2014/main" id="{C116E191-A028-42DF-92D8-78EFF05E39D4}"/>
              </a:ext>
            </a:extLst>
          </p:cNvPr>
          <p:cNvSpPr txBox="1"/>
          <p:nvPr/>
        </p:nvSpPr>
        <p:spPr>
          <a:xfrm>
            <a:off x="345828" y="810397"/>
            <a:ext cx="6641125" cy="461665"/>
          </a:xfrm>
          <a:prstGeom prst="rect">
            <a:avLst/>
          </a:prstGeom>
          <a:noFill/>
        </p:spPr>
        <p:txBody>
          <a:bodyPr wrap="square">
            <a:spAutoFit/>
          </a:bodyPr>
          <a:lstStyle/>
          <a:p>
            <a:r>
              <a:rPr lang="en-US" sz="2400" b="1" dirty="0">
                <a:solidFill>
                  <a:schemeClr val="bg1"/>
                </a:solidFill>
                <a:latin typeface="Century Gothic" panose="020B0502020202020204" pitchFamily="34" charset="0"/>
              </a:rPr>
              <a:t>Some Solutions We Can Adopt</a:t>
            </a:r>
          </a:p>
        </p:txBody>
      </p:sp>
      <p:sp>
        <p:nvSpPr>
          <p:cNvPr id="15" name="TextBox 14">
            <a:extLst>
              <a:ext uri="{FF2B5EF4-FFF2-40B4-BE49-F238E27FC236}">
                <a16:creationId xmlns:a16="http://schemas.microsoft.com/office/drawing/2014/main" id="{BF5B2B39-86F2-4EF7-937C-8B68A38435E9}"/>
              </a:ext>
            </a:extLst>
          </p:cNvPr>
          <p:cNvSpPr txBox="1"/>
          <p:nvPr/>
        </p:nvSpPr>
        <p:spPr>
          <a:xfrm>
            <a:off x="345828" y="1406442"/>
            <a:ext cx="11312772" cy="1292662"/>
          </a:xfrm>
          <a:prstGeom prst="rect">
            <a:avLst/>
          </a:prstGeom>
          <a:noFill/>
        </p:spPr>
        <p:txBody>
          <a:bodyPr wrap="square">
            <a:spAutoFit/>
          </a:bodyPr>
          <a:lstStyle/>
          <a:p>
            <a:r>
              <a:rPr lang="en-US" sz="2400" b="1" dirty="0">
                <a:solidFill>
                  <a:srgbClr val="002060"/>
                </a:solidFill>
                <a:latin typeface="Century Gothic" panose="020B0502020202020204" pitchFamily="34" charset="0"/>
              </a:rPr>
              <a:t>Incentivize quality more than quantity:</a:t>
            </a:r>
          </a:p>
          <a:p>
            <a:pPr marL="342900" indent="-342900">
              <a:buFont typeface="Arial" panose="020B0604020202020204" pitchFamily="34" charset="0"/>
              <a:buChar char="•"/>
            </a:pPr>
            <a:r>
              <a:rPr lang="en-US" dirty="0">
                <a:solidFill>
                  <a:srgbClr val="002060"/>
                </a:solidFill>
                <a:latin typeface="Century Gothic" panose="020B0502020202020204" pitchFamily="34" charset="0"/>
              </a:rPr>
              <a:t>Allocate research funding based on quality</a:t>
            </a:r>
          </a:p>
          <a:p>
            <a:pPr marL="342900" indent="-342900">
              <a:buFont typeface="Arial" panose="020B0604020202020204" pitchFamily="34" charset="0"/>
              <a:buChar char="•"/>
            </a:pPr>
            <a:r>
              <a:rPr lang="en-US" dirty="0">
                <a:solidFill>
                  <a:srgbClr val="002060"/>
                </a:solidFill>
                <a:latin typeface="Century Gothic" panose="020B0502020202020204" pitchFamily="34" charset="0"/>
              </a:rPr>
              <a:t>Train scholars on creativity and reward creative, relevant, and impactful work</a:t>
            </a:r>
          </a:p>
          <a:p>
            <a:pPr marL="342900" indent="-342900">
              <a:buFont typeface="Arial" panose="020B0604020202020204" pitchFamily="34" charset="0"/>
              <a:buChar char="•"/>
            </a:pPr>
            <a:r>
              <a:rPr lang="en-US" dirty="0">
                <a:solidFill>
                  <a:srgbClr val="002060"/>
                </a:solidFill>
                <a:latin typeface="Century Gothic" panose="020B0502020202020204" pitchFamily="34" charset="0"/>
              </a:rPr>
              <a:t>Develop research metrics that better balance research quantity and research quality</a:t>
            </a:r>
          </a:p>
        </p:txBody>
      </p:sp>
      <p:sp>
        <p:nvSpPr>
          <p:cNvPr id="16" name="TextBox 15">
            <a:extLst>
              <a:ext uri="{FF2B5EF4-FFF2-40B4-BE49-F238E27FC236}">
                <a16:creationId xmlns:a16="http://schemas.microsoft.com/office/drawing/2014/main" id="{8B0BC704-4578-4F76-B182-D3CAE2AD2CA9}"/>
              </a:ext>
            </a:extLst>
          </p:cNvPr>
          <p:cNvSpPr txBox="1"/>
          <p:nvPr/>
        </p:nvSpPr>
        <p:spPr>
          <a:xfrm>
            <a:off x="345827" y="4399165"/>
            <a:ext cx="11670327" cy="1292662"/>
          </a:xfrm>
          <a:prstGeom prst="rect">
            <a:avLst/>
          </a:prstGeom>
          <a:noFill/>
        </p:spPr>
        <p:txBody>
          <a:bodyPr wrap="square">
            <a:spAutoFit/>
          </a:bodyPr>
          <a:lstStyle/>
          <a:p>
            <a:r>
              <a:rPr lang="en-US" sz="2400" b="1" dirty="0">
                <a:solidFill>
                  <a:srgbClr val="002060"/>
                </a:solidFill>
                <a:latin typeface="Century Gothic" panose="020B0502020202020204" pitchFamily="34" charset="0"/>
              </a:rPr>
              <a:t>Align the goals of research faculty with those of the business school:</a:t>
            </a:r>
          </a:p>
          <a:p>
            <a:pPr marL="342900" indent="-342900">
              <a:buFont typeface="Arial" panose="020B0604020202020204" pitchFamily="34" charset="0"/>
              <a:buChar char="•"/>
            </a:pPr>
            <a:r>
              <a:rPr lang="en-US" dirty="0">
                <a:solidFill>
                  <a:srgbClr val="002060"/>
                </a:solidFill>
                <a:latin typeface="Century Gothic" panose="020B0502020202020204" pitchFamily="34" charset="0"/>
              </a:rPr>
              <a:t>Promote a high-commitment work environment through teamwork and within-school collaborations</a:t>
            </a:r>
          </a:p>
          <a:p>
            <a:pPr marL="342900" indent="-342900">
              <a:buFont typeface="Arial" panose="020B0604020202020204" pitchFamily="34" charset="0"/>
              <a:buChar char="•"/>
            </a:pPr>
            <a:r>
              <a:rPr lang="en-US" dirty="0">
                <a:solidFill>
                  <a:srgbClr val="002060"/>
                </a:solidFill>
                <a:latin typeface="Century Gothic" panose="020B0502020202020204" pitchFamily="34" charset="0"/>
              </a:rPr>
              <a:t>Ensure faculty understands the school’s business model (e.g., showcase its operations &amp; finances)</a:t>
            </a:r>
          </a:p>
          <a:p>
            <a:pPr marL="342900" indent="-342900">
              <a:buFont typeface="Arial" panose="020B0604020202020204" pitchFamily="34" charset="0"/>
              <a:buChar char="•"/>
            </a:pPr>
            <a:r>
              <a:rPr lang="en-US" dirty="0">
                <a:solidFill>
                  <a:srgbClr val="002060"/>
                </a:solidFill>
                <a:latin typeface="Century Gothic" panose="020B0502020202020204" pitchFamily="34" charset="0"/>
              </a:rPr>
              <a:t>Expose faculty to ‘day in the life of the dean’ sessions to allow them to see the pressures deans face</a:t>
            </a:r>
          </a:p>
        </p:txBody>
      </p:sp>
      <p:sp>
        <p:nvSpPr>
          <p:cNvPr id="17" name="TextBox 16">
            <a:extLst>
              <a:ext uri="{FF2B5EF4-FFF2-40B4-BE49-F238E27FC236}">
                <a16:creationId xmlns:a16="http://schemas.microsoft.com/office/drawing/2014/main" id="{3FDAE95A-7D92-40E3-8D87-65E869DD4499}"/>
              </a:ext>
            </a:extLst>
          </p:cNvPr>
          <p:cNvSpPr txBox="1"/>
          <p:nvPr/>
        </p:nvSpPr>
        <p:spPr>
          <a:xfrm>
            <a:off x="6096000" y="5826207"/>
            <a:ext cx="5920155" cy="276999"/>
          </a:xfrm>
          <a:prstGeom prst="rect">
            <a:avLst/>
          </a:prstGeom>
          <a:noFill/>
        </p:spPr>
        <p:txBody>
          <a:bodyPr wrap="square">
            <a:spAutoFit/>
          </a:bodyPr>
          <a:lstStyle/>
          <a:p>
            <a:pPr algn="r"/>
            <a:r>
              <a:rPr lang="en-US" sz="1200" dirty="0">
                <a:latin typeface="Century Gothic" panose="020B0502020202020204" pitchFamily="34" charset="0"/>
              </a:rPr>
              <a:t>Further solutions and elucidation of these solutions included in the paper.</a:t>
            </a:r>
          </a:p>
        </p:txBody>
      </p:sp>
      <p:sp>
        <p:nvSpPr>
          <p:cNvPr id="8" name="TextBox 7">
            <a:extLst>
              <a:ext uri="{FF2B5EF4-FFF2-40B4-BE49-F238E27FC236}">
                <a16:creationId xmlns:a16="http://schemas.microsoft.com/office/drawing/2014/main" id="{E7018D39-338F-490A-B25E-83643F8E4C29}"/>
              </a:ext>
            </a:extLst>
          </p:cNvPr>
          <p:cNvSpPr txBox="1"/>
          <p:nvPr/>
        </p:nvSpPr>
        <p:spPr>
          <a:xfrm>
            <a:off x="345828" y="2902804"/>
            <a:ext cx="11312772" cy="1292662"/>
          </a:xfrm>
          <a:prstGeom prst="rect">
            <a:avLst/>
          </a:prstGeom>
          <a:noFill/>
        </p:spPr>
        <p:txBody>
          <a:bodyPr wrap="square">
            <a:spAutoFit/>
          </a:bodyPr>
          <a:lstStyle/>
          <a:p>
            <a:r>
              <a:rPr lang="en-US" sz="2400" b="1" dirty="0">
                <a:solidFill>
                  <a:srgbClr val="002060"/>
                </a:solidFill>
                <a:latin typeface="Century Gothic" panose="020B0502020202020204" pitchFamily="34" charset="0"/>
              </a:rPr>
              <a:t>Incentivize research with high practical importance:</a:t>
            </a:r>
          </a:p>
          <a:p>
            <a:pPr marL="342900" indent="-342900">
              <a:buFont typeface="Arial" panose="020B0604020202020204" pitchFamily="34" charset="0"/>
              <a:buChar char="•"/>
            </a:pPr>
            <a:r>
              <a:rPr lang="en-US" dirty="0">
                <a:solidFill>
                  <a:srgbClr val="002060"/>
                </a:solidFill>
                <a:latin typeface="Century Gothic" panose="020B0502020202020204" pitchFamily="34" charset="0"/>
              </a:rPr>
              <a:t>Push faculty to practice their profession (as common in medicine or law)</a:t>
            </a:r>
          </a:p>
          <a:p>
            <a:pPr marL="342900" indent="-342900">
              <a:buFont typeface="Arial" panose="020B0604020202020204" pitchFamily="34" charset="0"/>
              <a:buChar char="•"/>
            </a:pPr>
            <a:r>
              <a:rPr lang="en-US" dirty="0">
                <a:solidFill>
                  <a:srgbClr val="002060"/>
                </a:solidFill>
                <a:latin typeface="Century Gothic" panose="020B0502020202020204" pitchFamily="34" charset="0"/>
              </a:rPr>
              <a:t>Reward research with high practical impact</a:t>
            </a:r>
          </a:p>
          <a:p>
            <a:pPr marL="342900" indent="-342900">
              <a:buFont typeface="Arial" panose="020B0604020202020204" pitchFamily="34" charset="0"/>
              <a:buChar char="•"/>
            </a:pPr>
            <a:r>
              <a:rPr lang="en-US" dirty="0">
                <a:solidFill>
                  <a:srgbClr val="002060"/>
                </a:solidFill>
                <a:latin typeface="Century Gothic" panose="020B0502020202020204" pitchFamily="34" charset="0"/>
              </a:rPr>
              <a:t>Stimulate symbiosis with industry (e.g., consulting and executive education by senior professors)</a:t>
            </a:r>
          </a:p>
        </p:txBody>
      </p:sp>
    </p:spTree>
    <p:extLst>
      <p:ext uri="{BB962C8B-B14F-4D97-AF65-F5344CB8AC3E}">
        <p14:creationId xmlns:p14="http://schemas.microsoft.com/office/powerpoint/2010/main" val="27473087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994</TotalTime>
  <Words>1129</Words>
  <Application>Microsoft Office PowerPoint</Application>
  <PresentationFormat>Widescreen</PresentationFormat>
  <Paragraphs>92</Paragraphs>
  <Slides>8</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Century Gothic</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Jerod Clark</dc:creator>
  <cp:lastModifiedBy>Nuno Camacho</cp:lastModifiedBy>
  <cp:revision>54</cp:revision>
  <dcterms:created xsi:type="dcterms:W3CDTF">2020-04-14T18:28:01Z</dcterms:created>
  <dcterms:modified xsi:type="dcterms:W3CDTF">2021-03-11T11:35:35Z</dcterms:modified>
</cp:coreProperties>
</file>